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75" r:id="rId3"/>
    <p:sldId id="276" r:id="rId4"/>
    <p:sldId id="269" r:id="rId5"/>
    <p:sldId id="26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0026E2-F4C8-46E7-8FD2-19CBFD2C5F13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20B4CB-0B49-4F2F-90C3-7B535CB56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403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g21f05893413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5" name="Google Shape;315;g21f05893413_0_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6" name="Google Shape;316;g21f05893413_0_1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701877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g21f05893413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2" name="Google Shape;322;g21f05893413_0_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g21f05893413_0_1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37126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8" name="Google Shape;248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6D814-D019-BD37-A617-36356B2BA0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93B499-DFC4-FA9B-95E5-1BBC8D7C3C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D59B4B-6EBF-8C61-81E0-8B7916DA5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5C061-DEF9-459E-8D05-B298F0B3081E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1D4760-9D0A-2E40-1EAA-D91F6D2FE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4E45A7-97DF-F527-9A28-AF8768F8E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32F6D-38A2-441B-96B9-C229188C3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567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550FE-B375-C272-C7EB-AB3771CE9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3E25AE-6DC4-6D82-024C-94AC4EE038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776DD7-A339-88A1-0CCF-911AB656C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5C061-DEF9-459E-8D05-B298F0B3081E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209E23-B73D-F464-71D7-520E0A2D3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149136-6666-935D-0B8B-B11375078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32F6D-38A2-441B-96B9-C229188C3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058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5820468-FA5F-BD0A-7B47-4D68EA4D4C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D9A450-7D0F-F6E4-8FC9-FD9A4AB394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66F5B1-5C14-6E0F-2273-2788C7BA1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5C061-DEF9-459E-8D05-B298F0B3081E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CC76C6-97F6-091F-F8FD-6046207B8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892FC3-DF6A-A842-8F3D-A3F7BE5DF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32F6D-38A2-441B-96B9-C229188C3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7998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marL="914400" lvl="1" indent="-3175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marL="1371600" lvl="2" indent="-3175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marL="1828800" lvl="3" indent="-3175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marL="2286000" lvl="4" indent="-3175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marL="2743200" lvl="5" indent="-3175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marL="3200400" lvl="6" indent="-3175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marL="3657600" lvl="7" indent="-3175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marL="4114800" lvl="8" indent="-3175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lvl="0" indent="0" algn="r"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13910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F5BC9-1962-829E-D81F-6D1A15028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B83BCE-7502-3176-15D3-15564635F5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93CFD9-680E-34CC-6F12-9988E06B3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5C061-DEF9-459E-8D05-B298F0B3081E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3AD46-AED8-CD47-F736-09F181923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9093E-8DC0-5570-726C-E7B49311C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32F6D-38A2-441B-96B9-C229188C3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026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893A8-036C-3142-6924-F1AD0E112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E270F5-D2FE-1F5B-F5EA-2777408708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696328-1114-C2C8-AF37-BB68282DB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5C061-DEF9-459E-8D05-B298F0B3081E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5FB32E-C898-FA3D-5206-DB93456F3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874CD7-3E7B-AFBC-B6D8-C3E6ED379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32F6D-38A2-441B-96B9-C229188C3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226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7A46B-1E62-FA60-3EC5-9193F1E60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68AAAB-4A08-2D77-3733-ADAB815373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3438FA-BAB0-D52E-D8DA-2B0C69D2E1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110E09-360E-C0BF-AE2F-80E1047AF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5C061-DEF9-459E-8D05-B298F0B3081E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C2E0FC-580F-F604-04F4-078E7E3DF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666738-C087-CA47-F4BA-C0C2F35F7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32F6D-38A2-441B-96B9-C229188C3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437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92672-BD33-BD32-FEDD-527037162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2D3707-2968-CBE6-AD74-AB9B11DBF7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35CA0B-5C4B-AFBD-E20E-91D47B5CE3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8C8321-ECF8-5C79-99EF-AAAB7B1B7E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C0994C-FB76-D473-D0B9-BBCAE1B917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EE176F-1335-90E6-EF27-6EE1D3960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5C061-DEF9-459E-8D05-B298F0B3081E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8A9345-F8B9-644F-50CE-636A15588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251714-EA2A-2616-B356-3FEAC4747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32F6D-38A2-441B-96B9-C229188C3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135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060EE-0699-6C0A-5A20-C6F3E2F2E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CA2BBD-85D9-EA99-ACE5-4B16864E1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5C061-DEF9-459E-8D05-B298F0B3081E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D7F4DE-D045-E44A-DEA1-D306DBEB8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89CB28-2C31-D93E-F1B4-D7570C66E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32F6D-38A2-441B-96B9-C229188C3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884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021F30-4070-CE10-7182-A564EC93C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5C061-DEF9-459E-8D05-B298F0B3081E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666955-F2B2-BB07-5587-D945122D9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FFFF65-F2A2-CCF1-FB43-3A2F9DDFC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32F6D-38A2-441B-96B9-C229188C3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171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CCC13-308C-E530-C73D-EC20D6951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19147A-0886-8E01-1FF6-A3A6E1F084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786F79-D69D-41CA-DE8F-6545A11638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89739A-EAB0-9081-4CCF-7D0976B8B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5C061-DEF9-459E-8D05-B298F0B3081E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B20955-9528-E8EC-522B-C1F849532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7496B1-5409-CEEF-B23E-092772BFD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32F6D-38A2-441B-96B9-C229188C3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405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45C8C-82A3-209A-00DE-436668264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22668E-3CB0-AEC3-BD18-FA2650AB00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C1A391-EFB5-27A5-4002-3C9FA4B3D0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2673F0-622B-40AB-C354-A73EEF7CC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5C061-DEF9-459E-8D05-B298F0B3081E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9B4FFB-F837-636B-2E95-875F164A2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F93FF6-35F8-CB1F-FBE3-223482ACA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32F6D-38A2-441B-96B9-C229188C3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058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2505A1-B239-C4D2-EAB5-C5E54149E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8F2CF2-54F6-EA3C-2170-A02D0FD848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80244E-234A-96B4-386E-13569AD9D3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95C061-DEF9-459E-8D05-B298F0B3081E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4E8BE3-1529-B805-0455-1B41C08943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DD5CB6-6202-FF7B-B336-AF1EA56580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32F6D-38A2-441B-96B9-C229188C3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976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ppic.org/wp-content/uploads/higher-education-and-economic-opportunity-in-california-november-2020.pdf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pic.org/wp-content/uploads/higher-education-and-economic-opportunity-in-california-november-2020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FC0EAE-01CD-17A0-1C45-8EE0CA8E06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3891148" cy="2387600"/>
          </a:xfrm>
        </p:spPr>
        <p:txBody>
          <a:bodyPr>
            <a:normAutofit/>
          </a:bodyPr>
          <a:lstStyle/>
          <a:p>
            <a:r>
              <a:rPr lang="en-US" sz="2800" b="1" dirty="0"/>
              <a:t>Assembly Higher Education Committee Oversight Hearing</a:t>
            </a:r>
            <a:br>
              <a:rPr lang="en-US" sz="2800" b="1" dirty="0"/>
            </a:b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dirty="0"/>
              <a:t>Dual Enrollment</a:t>
            </a:r>
            <a:endParaRPr lang="en-US" sz="28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66F4D7-45EF-80A2-85F3-E245B2672D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3891148" cy="1655762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sz="2000" dirty="0"/>
          </a:p>
          <a:p>
            <a:r>
              <a:rPr lang="en-US" sz="2000" dirty="0"/>
              <a:t>Sonya Christian, Chancellor</a:t>
            </a:r>
          </a:p>
          <a:p>
            <a:r>
              <a:rPr lang="en-US" sz="2000" dirty="0"/>
              <a:t>California Community Colleges</a:t>
            </a:r>
          </a:p>
        </p:txBody>
      </p:sp>
      <p:pic>
        <p:nvPicPr>
          <p:cNvPr id="5" name="Picture 4" descr="A person standing at a podium with a microphone&#10;&#10;Description automatically generated">
            <a:extLst>
              <a:ext uri="{FF2B5EF4-FFF2-40B4-BE49-F238E27FC236}">
                <a16:creationId xmlns:a16="http://schemas.microsoft.com/office/drawing/2014/main" id="{EED8709D-1C26-9929-6940-2953B2FEEA7B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3077" y="831999"/>
            <a:ext cx="3379335" cy="470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833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8" name="Google Shape;318;p34" title="Points scored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74675" y="120200"/>
            <a:ext cx="9907326" cy="612602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787091D-0442-BF25-7838-053C84AD5A3C}"/>
              </a:ext>
            </a:extLst>
          </p:cNvPr>
          <p:cNvSpPr txBox="1"/>
          <p:nvPr/>
        </p:nvSpPr>
        <p:spPr>
          <a:xfrm>
            <a:off x="428835" y="6100526"/>
            <a:ext cx="96616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PPIC Report November 2020.  Higher Education and Economic Opportunity in California. </a:t>
            </a:r>
          </a:p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hlinkClick r:id="rId4"/>
              </a:rPr>
              <a:t>https://www.ppic.org/wp-content/uploads/higher-education-and-economic-opportunity-in-california-november-2020.pdf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0946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3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For every </a:t>
            </a:r>
            <a:r>
              <a:rPr lang="en-US" b="1" dirty="0"/>
              <a:t>1,000 ninth graders…</a:t>
            </a:r>
            <a:endParaRPr b="1" dirty="0"/>
          </a:p>
        </p:txBody>
      </p:sp>
      <p:sp>
        <p:nvSpPr>
          <p:cNvPr id="326" name="Google Shape;326;p3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700" cy="382346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…</a:t>
            </a:r>
            <a:r>
              <a:rPr lang="en-US" b="1" dirty="0">
                <a:solidFill>
                  <a:srgbClr val="9900FF"/>
                </a:solidFill>
              </a:rPr>
              <a:t>518 Asian students </a:t>
            </a:r>
            <a:r>
              <a:rPr lang="en-US" dirty="0"/>
              <a:t>will earn a bachelor’s degree.</a:t>
            </a:r>
            <a:endParaRPr dirty="0"/>
          </a:p>
          <a:p>
            <a:pPr marL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…</a:t>
            </a:r>
            <a:r>
              <a:rPr lang="en-US" b="1" dirty="0">
                <a:solidFill>
                  <a:srgbClr val="1155CC"/>
                </a:solidFill>
              </a:rPr>
              <a:t>375 White students</a:t>
            </a:r>
            <a:r>
              <a:rPr lang="en-US" dirty="0"/>
              <a:t> will earn a bachelor’s degree.</a:t>
            </a:r>
            <a:endParaRPr dirty="0"/>
          </a:p>
          <a:p>
            <a:pPr marL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…</a:t>
            </a:r>
            <a:r>
              <a:rPr lang="en-US" b="1" dirty="0">
                <a:solidFill>
                  <a:srgbClr val="38761D"/>
                </a:solidFill>
              </a:rPr>
              <a:t>181 Latino students</a:t>
            </a:r>
            <a:r>
              <a:rPr lang="en-US" b="1" dirty="0">
                <a:solidFill>
                  <a:srgbClr val="B45F06"/>
                </a:solidFill>
              </a:rPr>
              <a:t> </a:t>
            </a:r>
            <a:r>
              <a:rPr lang="en-US" dirty="0"/>
              <a:t>will earn a bachelor’s degree.</a:t>
            </a:r>
            <a:endParaRPr dirty="0"/>
          </a:p>
          <a:p>
            <a:pPr marL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…</a:t>
            </a:r>
            <a:r>
              <a:rPr lang="en-US" b="1" dirty="0">
                <a:solidFill>
                  <a:srgbClr val="CC0000"/>
                </a:solidFill>
              </a:rPr>
              <a:t>172 African American</a:t>
            </a:r>
            <a:r>
              <a:rPr lang="en-US" b="1" dirty="0"/>
              <a:t> </a:t>
            </a:r>
            <a:r>
              <a:rPr lang="en-US" dirty="0"/>
              <a:t>students will earn a bachelor’s degree.</a:t>
            </a:r>
            <a:endParaRPr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7701748-E02C-7416-87C5-00FE1D1F5FF7}"/>
              </a:ext>
            </a:extLst>
          </p:cNvPr>
          <p:cNvSpPr txBox="1"/>
          <p:nvPr/>
        </p:nvSpPr>
        <p:spPr>
          <a:xfrm>
            <a:off x="524823" y="5618042"/>
            <a:ext cx="110305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PPIC Report November 2020.  Higher Education and Economic Opportunity in California. </a:t>
            </a:r>
          </a:p>
          <a:p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  <a:hlinkClick r:id="rId3"/>
              </a:rPr>
              <a:t>https://www.ppic.org/wp-content/uploads/higher-education-and-economic-opportunity-in-california-november-2020.pdf</a:t>
            </a:r>
            <a:endParaRPr lang="en-US" sz="16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4770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arly College crowd">
            <a:extLst>
              <a:ext uri="{FF2B5EF4-FFF2-40B4-BE49-F238E27FC236}">
                <a16:creationId xmlns:a16="http://schemas.microsoft.com/office/drawing/2014/main" id="{F0EECDC1-80B1-2CF7-1D40-2FE5839296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113" y="1323976"/>
            <a:ext cx="5495925" cy="3667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D6E938BF-3936-1FAB-CADE-81EA06AF0225}"/>
              </a:ext>
            </a:extLst>
          </p:cNvPr>
          <p:cNvSpPr txBox="1">
            <a:spLocks/>
          </p:cNvSpPr>
          <p:nvPr/>
        </p:nvSpPr>
        <p:spPr>
          <a:xfrm>
            <a:off x="4605337" y="127000"/>
            <a:ext cx="7005638" cy="103028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500" dirty="0"/>
              <a:t>McFarland High School</a:t>
            </a:r>
          </a:p>
        </p:txBody>
      </p:sp>
      <p:pic>
        <p:nvPicPr>
          <p:cNvPr id="5" name="Picture 4" descr="A person in a suit standing at a podium with a microphone&#10;&#10;Description automatically generated">
            <a:extLst>
              <a:ext uri="{FF2B5EF4-FFF2-40B4-BE49-F238E27FC236}">
                <a16:creationId xmlns:a16="http://schemas.microsoft.com/office/drawing/2014/main" id="{1A6050E2-239B-4F3F-F0FB-D70C9AE2E9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040" y="1511618"/>
            <a:ext cx="3212782" cy="3212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2407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26"/>
          <p:cNvSpPr txBox="1">
            <a:spLocks noGrp="1"/>
          </p:cNvSpPr>
          <p:nvPr>
            <p:ph type="title"/>
          </p:nvPr>
        </p:nvSpPr>
        <p:spPr>
          <a:xfrm>
            <a:off x="838200" y="239997"/>
            <a:ext cx="10515600" cy="7080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mbria"/>
              <a:buNone/>
            </a:pPr>
            <a:r>
              <a:rPr lang="en-US" sz="4000">
                <a:latin typeface="Cambria"/>
                <a:ea typeface="Cambria"/>
                <a:cs typeface="Cambria"/>
                <a:sym typeface="Cambria"/>
              </a:rPr>
              <a:t>Statewide Dual Enrollment Reach by Age</a:t>
            </a:r>
            <a:endParaRPr/>
          </a:p>
        </p:txBody>
      </p:sp>
      <p:cxnSp>
        <p:nvCxnSpPr>
          <p:cNvPr id="251" name="Google Shape;251;p26"/>
          <p:cNvCxnSpPr/>
          <p:nvPr/>
        </p:nvCxnSpPr>
        <p:spPr>
          <a:xfrm>
            <a:off x="5422315" y="1064903"/>
            <a:ext cx="1251117" cy="0"/>
          </a:xfrm>
          <a:prstGeom prst="straightConnector1">
            <a:avLst/>
          </a:prstGeom>
          <a:noFill/>
          <a:ln w="2857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252" name="Google Shape;252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38254" y="1617675"/>
            <a:ext cx="5680268" cy="3883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53" name="Google Shape;253;p2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625" y="1617664"/>
            <a:ext cx="6368625" cy="38839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107</Words>
  <Application>Microsoft Office PowerPoint</Application>
  <PresentationFormat>Widescreen</PresentationFormat>
  <Paragraphs>18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Cambria</vt:lpstr>
      <vt:lpstr>Office Theme</vt:lpstr>
      <vt:lpstr>Assembly Higher Education Committee Oversight Hearing  Dual Enrollment</vt:lpstr>
      <vt:lpstr>PowerPoint Presentation</vt:lpstr>
      <vt:lpstr>For every 1,000 ninth graders…</vt:lpstr>
      <vt:lpstr>PowerPoint Presentation</vt:lpstr>
      <vt:lpstr>Statewide Dual Enrollment Reach by Age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Sonya Christian</dc:creator>
  <cp:lastModifiedBy>Wall, Kiersten</cp:lastModifiedBy>
  <cp:revision>6</cp:revision>
  <dcterms:created xsi:type="dcterms:W3CDTF">2023-11-05T17:12:51Z</dcterms:created>
  <dcterms:modified xsi:type="dcterms:W3CDTF">2023-11-07T23:19:24Z</dcterms:modified>
</cp:coreProperties>
</file>