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66" r:id="rId5"/>
    <p:sldId id="259" r:id="rId6"/>
    <p:sldId id="261" r:id="rId7"/>
    <p:sldId id="263" r:id="rId8"/>
    <p:sldId id="280" r:id="rId9"/>
    <p:sldId id="281" r:id="rId10"/>
    <p:sldId id="264" r:id="rId11"/>
    <p:sldId id="265" r:id="rId12"/>
    <p:sldId id="268" r:id="rId13"/>
    <p:sldId id="270" r:id="rId14"/>
    <p:sldId id="269" r:id="rId15"/>
    <p:sldId id="272" r:id="rId16"/>
    <p:sldId id="271" r:id="rId17"/>
    <p:sldId id="282" r:id="rId18"/>
    <p:sldId id="275" r:id="rId19"/>
    <p:sldId id="273" r:id="rId20"/>
    <p:sldId id="276" r:id="rId21"/>
    <p:sldId id="274" r:id="rId22"/>
    <p:sldId id="278" r:id="rId23"/>
    <p:sldId id="277" r:id="rId24"/>
    <p:sldId id="27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2" autoAdjust="0"/>
    <p:restoredTop sz="94660"/>
  </p:normalViewPr>
  <p:slideViewPr>
    <p:cSldViewPr snapToGrid="0">
      <p:cViewPr varScale="1">
        <p:scale>
          <a:sx n="122" d="100"/>
          <a:sy n="122" d="100"/>
        </p:scale>
        <p:origin x="96"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3FD277-AD78-46B8-B025-454363FE1DE1}"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F4BC8124-B056-4E5D-9176-EF6304F252F2}">
      <dgm:prSet phldrT="[Text]"/>
      <dgm:spPr/>
      <dgm:t>
        <a:bodyPr/>
        <a:lstStyle/>
        <a:p>
          <a:r>
            <a:rPr lang="en-US" dirty="0" smtClean="0"/>
            <a:t>AB 2047 (Campus –Based Offices at the CSU and UC)</a:t>
          </a:r>
          <a:endParaRPr lang="en-US" dirty="0"/>
        </a:p>
      </dgm:t>
    </dgm:pt>
    <dgm:pt modelId="{93B5184A-8745-4FEF-9B04-8B08ABBE4649}" type="parTrans" cxnId="{10D70FB1-BD84-427E-9540-EC46D6B495D4}">
      <dgm:prSet/>
      <dgm:spPr/>
      <dgm:t>
        <a:bodyPr/>
        <a:lstStyle/>
        <a:p>
          <a:endParaRPr lang="en-US"/>
        </a:p>
      </dgm:t>
    </dgm:pt>
    <dgm:pt modelId="{8C6B3DC4-1D6D-42FE-8FC5-A0C9BC9AA998}" type="sibTrans" cxnId="{10D70FB1-BD84-427E-9540-EC46D6B495D4}">
      <dgm:prSet/>
      <dgm:spPr/>
      <dgm:t>
        <a:bodyPr/>
        <a:lstStyle/>
        <a:p>
          <a:endParaRPr lang="en-US"/>
        </a:p>
      </dgm:t>
    </dgm:pt>
    <dgm:pt modelId="{E3A2E21A-2449-4238-BD96-D81A0D2C9E92}">
      <dgm:prSet phldrT="[Text]"/>
      <dgm:spPr/>
      <dgm:t>
        <a:bodyPr/>
        <a:lstStyle/>
        <a:p>
          <a:r>
            <a:rPr lang="en-US" dirty="0" smtClean="0"/>
            <a:t>Works with Confidential Advocates (AB 2492)</a:t>
          </a:r>
          <a:endParaRPr lang="en-US" dirty="0"/>
        </a:p>
      </dgm:t>
    </dgm:pt>
    <dgm:pt modelId="{FC2C655D-2AF7-42BD-84C1-188DB48E4843}" type="parTrans" cxnId="{E1026F47-C363-4FF8-A24B-56E111AA399B}">
      <dgm:prSet/>
      <dgm:spPr/>
      <dgm:t>
        <a:bodyPr/>
        <a:lstStyle/>
        <a:p>
          <a:endParaRPr lang="en-US"/>
        </a:p>
      </dgm:t>
    </dgm:pt>
    <dgm:pt modelId="{0AE6F8A5-1F83-48D6-BA6C-059B0DEE8099}" type="sibTrans" cxnId="{E1026F47-C363-4FF8-A24B-56E111AA399B}">
      <dgm:prSet/>
      <dgm:spPr/>
      <dgm:t>
        <a:bodyPr/>
        <a:lstStyle/>
        <a:p>
          <a:endParaRPr lang="en-US"/>
        </a:p>
      </dgm:t>
    </dgm:pt>
    <dgm:pt modelId="{979844CF-BDF2-49CE-B67C-33F73BC95D03}">
      <dgm:prSet phldrT="[Text]"/>
      <dgm:spPr/>
      <dgm:t>
        <a:bodyPr/>
        <a:lstStyle/>
        <a:p>
          <a:r>
            <a:rPr lang="en-US" dirty="0" smtClean="0"/>
            <a:t>To provide supportive measures to students and employees</a:t>
          </a:r>
          <a:endParaRPr lang="en-US" dirty="0"/>
        </a:p>
      </dgm:t>
    </dgm:pt>
    <dgm:pt modelId="{F360E3CF-8107-4175-BE58-CC144AC2F0D7}" type="parTrans" cxnId="{31BA4EF2-B5E1-48EB-942F-8B6FC5E24A99}">
      <dgm:prSet/>
      <dgm:spPr/>
      <dgm:t>
        <a:bodyPr/>
        <a:lstStyle/>
        <a:p>
          <a:endParaRPr lang="en-US"/>
        </a:p>
      </dgm:t>
    </dgm:pt>
    <dgm:pt modelId="{46EFD459-B245-408C-8D4D-9369F2DDDFF0}" type="sibTrans" cxnId="{31BA4EF2-B5E1-48EB-942F-8B6FC5E24A99}">
      <dgm:prSet/>
      <dgm:spPr/>
      <dgm:t>
        <a:bodyPr/>
        <a:lstStyle/>
        <a:p>
          <a:endParaRPr lang="en-US"/>
        </a:p>
      </dgm:t>
    </dgm:pt>
    <dgm:pt modelId="{14E671BB-99FE-49F9-926C-BF9412341F5A}">
      <dgm:prSet phldrT="[Text]"/>
      <dgm:spPr/>
      <dgm:t>
        <a:bodyPr/>
        <a:lstStyle/>
        <a:p>
          <a:r>
            <a:rPr lang="en-US" dirty="0" smtClean="0"/>
            <a:t>Implements training based on AB 2608</a:t>
          </a:r>
          <a:endParaRPr lang="en-US" dirty="0"/>
        </a:p>
      </dgm:t>
    </dgm:pt>
    <dgm:pt modelId="{83E68CE7-9E34-4BA3-9EDB-C382BEF87F89}" type="parTrans" cxnId="{D02CE811-FF41-4337-B73A-654932B2B7CA}">
      <dgm:prSet/>
      <dgm:spPr/>
      <dgm:t>
        <a:bodyPr/>
        <a:lstStyle/>
        <a:p>
          <a:endParaRPr lang="en-US"/>
        </a:p>
      </dgm:t>
    </dgm:pt>
    <dgm:pt modelId="{1EAF674F-3699-4E75-B54E-24816F9003D2}" type="sibTrans" cxnId="{D02CE811-FF41-4337-B73A-654932B2B7CA}">
      <dgm:prSet/>
      <dgm:spPr/>
      <dgm:t>
        <a:bodyPr/>
        <a:lstStyle/>
        <a:p>
          <a:endParaRPr lang="en-US"/>
        </a:p>
      </dgm:t>
    </dgm:pt>
    <dgm:pt modelId="{6804309C-3FF2-4680-92B6-B855F94067E1}">
      <dgm:prSet phldrT="[Text]"/>
      <dgm:spPr/>
      <dgm:t>
        <a:bodyPr/>
        <a:lstStyle/>
        <a:p>
          <a:r>
            <a:rPr lang="en-US" dirty="0" smtClean="0"/>
            <a:t>Provides the training to students. </a:t>
          </a:r>
          <a:endParaRPr lang="en-US" dirty="0"/>
        </a:p>
      </dgm:t>
    </dgm:pt>
    <dgm:pt modelId="{342368AC-7EA7-4821-A696-A07AF124F745}" type="parTrans" cxnId="{8BBC1814-E763-4B89-B986-6AA729BB6347}">
      <dgm:prSet/>
      <dgm:spPr/>
      <dgm:t>
        <a:bodyPr/>
        <a:lstStyle/>
        <a:p>
          <a:endParaRPr lang="en-US"/>
        </a:p>
      </dgm:t>
    </dgm:pt>
    <dgm:pt modelId="{F9930806-5DD6-4747-A390-774535325086}" type="sibTrans" cxnId="{8BBC1814-E763-4B89-B986-6AA729BB6347}">
      <dgm:prSet/>
      <dgm:spPr/>
      <dgm:t>
        <a:bodyPr/>
        <a:lstStyle/>
        <a:p>
          <a:endParaRPr lang="en-US"/>
        </a:p>
      </dgm:t>
    </dgm:pt>
    <dgm:pt modelId="{5676EF4A-4F6B-4708-ADB1-7A632602C878}" type="pres">
      <dgm:prSet presAssocID="{543FD277-AD78-46B8-B025-454363FE1DE1}" presName="diagram" presStyleCnt="0">
        <dgm:presLayoutVars>
          <dgm:chPref val="1"/>
          <dgm:dir/>
          <dgm:animOne val="branch"/>
          <dgm:animLvl val="lvl"/>
          <dgm:resizeHandles val="exact"/>
        </dgm:presLayoutVars>
      </dgm:prSet>
      <dgm:spPr/>
      <dgm:t>
        <a:bodyPr/>
        <a:lstStyle/>
        <a:p>
          <a:endParaRPr lang="en-US"/>
        </a:p>
      </dgm:t>
    </dgm:pt>
    <dgm:pt modelId="{65FB6F32-02D6-4D01-8425-CCC2C588DFB6}" type="pres">
      <dgm:prSet presAssocID="{F4BC8124-B056-4E5D-9176-EF6304F252F2}" presName="root1" presStyleCnt="0"/>
      <dgm:spPr/>
    </dgm:pt>
    <dgm:pt modelId="{881CBC52-608B-4E88-978E-C8A06BC76239}" type="pres">
      <dgm:prSet presAssocID="{F4BC8124-B056-4E5D-9176-EF6304F252F2}" presName="LevelOneTextNode" presStyleLbl="node0" presStyleIdx="0" presStyleCnt="1">
        <dgm:presLayoutVars>
          <dgm:chPref val="3"/>
        </dgm:presLayoutVars>
      </dgm:prSet>
      <dgm:spPr/>
      <dgm:t>
        <a:bodyPr/>
        <a:lstStyle/>
        <a:p>
          <a:endParaRPr lang="en-US"/>
        </a:p>
      </dgm:t>
    </dgm:pt>
    <dgm:pt modelId="{E2C5D36E-879C-42F5-9000-3C47180D9BF7}" type="pres">
      <dgm:prSet presAssocID="{F4BC8124-B056-4E5D-9176-EF6304F252F2}" presName="level2hierChild" presStyleCnt="0"/>
      <dgm:spPr/>
    </dgm:pt>
    <dgm:pt modelId="{D138ED8E-7DEF-4313-9F2C-C43DD0FA3A36}" type="pres">
      <dgm:prSet presAssocID="{FC2C655D-2AF7-42BD-84C1-188DB48E4843}" presName="conn2-1" presStyleLbl="parChTrans1D2" presStyleIdx="0" presStyleCnt="2"/>
      <dgm:spPr/>
      <dgm:t>
        <a:bodyPr/>
        <a:lstStyle/>
        <a:p>
          <a:endParaRPr lang="en-US"/>
        </a:p>
      </dgm:t>
    </dgm:pt>
    <dgm:pt modelId="{A3621ECF-4BA6-428D-9C7E-3B6A4B721C58}" type="pres">
      <dgm:prSet presAssocID="{FC2C655D-2AF7-42BD-84C1-188DB48E4843}" presName="connTx" presStyleLbl="parChTrans1D2" presStyleIdx="0" presStyleCnt="2"/>
      <dgm:spPr/>
      <dgm:t>
        <a:bodyPr/>
        <a:lstStyle/>
        <a:p>
          <a:endParaRPr lang="en-US"/>
        </a:p>
      </dgm:t>
    </dgm:pt>
    <dgm:pt modelId="{F00FDE79-A982-41E9-AD74-FFCCD7933B53}" type="pres">
      <dgm:prSet presAssocID="{E3A2E21A-2449-4238-BD96-D81A0D2C9E92}" presName="root2" presStyleCnt="0"/>
      <dgm:spPr/>
    </dgm:pt>
    <dgm:pt modelId="{A48546C3-4137-4FBD-9AC9-D1651885D6BC}" type="pres">
      <dgm:prSet presAssocID="{E3A2E21A-2449-4238-BD96-D81A0D2C9E92}" presName="LevelTwoTextNode" presStyleLbl="node2" presStyleIdx="0" presStyleCnt="2">
        <dgm:presLayoutVars>
          <dgm:chPref val="3"/>
        </dgm:presLayoutVars>
      </dgm:prSet>
      <dgm:spPr/>
      <dgm:t>
        <a:bodyPr/>
        <a:lstStyle/>
        <a:p>
          <a:endParaRPr lang="en-US"/>
        </a:p>
      </dgm:t>
    </dgm:pt>
    <dgm:pt modelId="{6C85E56F-EC95-41F1-9290-CB636E8D2027}" type="pres">
      <dgm:prSet presAssocID="{E3A2E21A-2449-4238-BD96-D81A0D2C9E92}" presName="level3hierChild" presStyleCnt="0"/>
      <dgm:spPr/>
    </dgm:pt>
    <dgm:pt modelId="{61C661DE-1B7C-4BF6-8CDE-E231271D40BA}" type="pres">
      <dgm:prSet presAssocID="{F360E3CF-8107-4175-BE58-CC144AC2F0D7}" presName="conn2-1" presStyleLbl="parChTrans1D3" presStyleIdx="0" presStyleCnt="2"/>
      <dgm:spPr/>
      <dgm:t>
        <a:bodyPr/>
        <a:lstStyle/>
        <a:p>
          <a:endParaRPr lang="en-US"/>
        </a:p>
      </dgm:t>
    </dgm:pt>
    <dgm:pt modelId="{6A9DE7B7-9FBA-442A-A08C-0EAAB6409147}" type="pres">
      <dgm:prSet presAssocID="{F360E3CF-8107-4175-BE58-CC144AC2F0D7}" presName="connTx" presStyleLbl="parChTrans1D3" presStyleIdx="0" presStyleCnt="2"/>
      <dgm:spPr/>
      <dgm:t>
        <a:bodyPr/>
        <a:lstStyle/>
        <a:p>
          <a:endParaRPr lang="en-US"/>
        </a:p>
      </dgm:t>
    </dgm:pt>
    <dgm:pt modelId="{7C599F9F-CA13-4E6A-9A74-AF4826E98D61}" type="pres">
      <dgm:prSet presAssocID="{979844CF-BDF2-49CE-B67C-33F73BC95D03}" presName="root2" presStyleCnt="0"/>
      <dgm:spPr/>
    </dgm:pt>
    <dgm:pt modelId="{B1FBEECC-5BE0-45F1-A09A-5060EF9996E2}" type="pres">
      <dgm:prSet presAssocID="{979844CF-BDF2-49CE-B67C-33F73BC95D03}" presName="LevelTwoTextNode" presStyleLbl="node3" presStyleIdx="0" presStyleCnt="2">
        <dgm:presLayoutVars>
          <dgm:chPref val="3"/>
        </dgm:presLayoutVars>
      </dgm:prSet>
      <dgm:spPr/>
      <dgm:t>
        <a:bodyPr/>
        <a:lstStyle/>
        <a:p>
          <a:endParaRPr lang="en-US"/>
        </a:p>
      </dgm:t>
    </dgm:pt>
    <dgm:pt modelId="{7DF453E5-BB32-4E19-9988-FAA9E679A645}" type="pres">
      <dgm:prSet presAssocID="{979844CF-BDF2-49CE-B67C-33F73BC95D03}" presName="level3hierChild" presStyleCnt="0"/>
      <dgm:spPr/>
    </dgm:pt>
    <dgm:pt modelId="{CAD826CB-6AB2-4257-805A-4D9C6898D331}" type="pres">
      <dgm:prSet presAssocID="{83E68CE7-9E34-4BA3-9EDB-C382BEF87F89}" presName="conn2-1" presStyleLbl="parChTrans1D2" presStyleIdx="1" presStyleCnt="2"/>
      <dgm:spPr/>
      <dgm:t>
        <a:bodyPr/>
        <a:lstStyle/>
        <a:p>
          <a:endParaRPr lang="en-US"/>
        </a:p>
      </dgm:t>
    </dgm:pt>
    <dgm:pt modelId="{7B40A84F-868D-4E46-807B-F68A5D431DB1}" type="pres">
      <dgm:prSet presAssocID="{83E68CE7-9E34-4BA3-9EDB-C382BEF87F89}" presName="connTx" presStyleLbl="parChTrans1D2" presStyleIdx="1" presStyleCnt="2"/>
      <dgm:spPr/>
      <dgm:t>
        <a:bodyPr/>
        <a:lstStyle/>
        <a:p>
          <a:endParaRPr lang="en-US"/>
        </a:p>
      </dgm:t>
    </dgm:pt>
    <dgm:pt modelId="{5C7B72A0-60AC-490C-86D9-F8E852CFBE8C}" type="pres">
      <dgm:prSet presAssocID="{14E671BB-99FE-49F9-926C-BF9412341F5A}" presName="root2" presStyleCnt="0"/>
      <dgm:spPr/>
    </dgm:pt>
    <dgm:pt modelId="{D1411B0B-AF67-4572-AA48-109E609F6BC1}" type="pres">
      <dgm:prSet presAssocID="{14E671BB-99FE-49F9-926C-BF9412341F5A}" presName="LevelTwoTextNode" presStyleLbl="node2" presStyleIdx="1" presStyleCnt="2">
        <dgm:presLayoutVars>
          <dgm:chPref val="3"/>
        </dgm:presLayoutVars>
      </dgm:prSet>
      <dgm:spPr/>
      <dgm:t>
        <a:bodyPr/>
        <a:lstStyle/>
        <a:p>
          <a:endParaRPr lang="en-US"/>
        </a:p>
      </dgm:t>
    </dgm:pt>
    <dgm:pt modelId="{8F2918FE-B8BE-413F-98E9-1F08E891C34A}" type="pres">
      <dgm:prSet presAssocID="{14E671BB-99FE-49F9-926C-BF9412341F5A}" presName="level3hierChild" presStyleCnt="0"/>
      <dgm:spPr/>
    </dgm:pt>
    <dgm:pt modelId="{31AAF6C0-A0BE-4D61-B80B-F98BF62745E5}" type="pres">
      <dgm:prSet presAssocID="{342368AC-7EA7-4821-A696-A07AF124F745}" presName="conn2-1" presStyleLbl="parChTrans1D3" presStyleIdx="1" presStyleCnt="2"/>
      <dgm:spPr/>
      <dgm:t>
        <a:bodyPr/>
        <a:lstStyle/>
        <a:p>
          <a:endParaRPr lang="en-US"/>
        </a:p>
      </dgm:t>
    </dgm:pt>
    <dgm:pt modelId="{C8409EBD-3FE4-4C14-82C9-9556A8B20D4A}" type="pres">
      <dgm:prSet presAssocID="{342368AC-7EA7-4821-A696-A07AF124F745}" presName="connTx" presStyleLbl="parChTrans1D3" presStyleIdx="1" presStyleCnt="2"/>
      <dgm:spPr/>
      <dgm:t>
        <a:bodyPr/>
        <a:lstStyle/>
        <a:p>
          <a:endParaRPr lang="en-US"/>
        </a:p>
      </dgm:t>
    </dgm:pt>
    <dgm:pt modelId="{8263A4EC-EF7C-4B3D-831C-16EF6D7D461F}" type="pres">
      <dgm:prSet presAssocID="{6804309C-3FF2-4680-92B6-B855F94067E1}" presName="root2" presStyleCnt="0"/>
      <dgm:spPr/>
    </dgm:pt>
    <dgm:pt modelId="{35A7D3FE-D028-4A11-8E8E-EEA90E4A443A}" type="pres">
      <dgm:prSet presAssocID="{6804309C-3FF2-4680-92B6-B855F94067E1}" presName="LevelTwoTextNode" presStyleLbl="node3" presStyleIdx="1" presStyleCnt="2">
        <dgm:presLayoutVars>
          <dgm:chPref val="3"/>
        </dgm:presLayoutVars>
      </dgm:prSet>
      <dgm:spPr/>
      <dgm:t>
        <a:bodyPr/>
        <a:lstStyle/>
        <a:p>
          <a:endParaRPr lang="en-US"/>
        </a:p>
      </dgm:t>
    </dgm:pt>
    <dgm:pt modelId="{3C7723D7-EEA0-4F63-AD01-B2F5B221629D}" type="pres">
      <dgm:prSet presAssocID="{6804309C-3FF2-4680-92B6-B855F94067E1}" presName="level3hierChild" presStyleCnt="0"/>
      <dgm:spPr/>
    </dgm:pt>
  </dgm:ptLst>
  <dgm:cxnLst>
    <dgm:cxn modelId="{1464157B-6A7F-49E0-9D72-DA4A035048C4}" type="presOf" srcId="{342368AC-7EA7-4821-A696-A07AF124F745}" destId="{31AAF6C0-A0BE-4D61-B80B-F98BF62745E5}" srcOrd="0" destOrd="0" presId="urn:microsoft.com/office/officeart/2005/8/layout/hierarchy2"/>
    <dgm:cxn modelId="{1150F564-98BD-47C4-BF85-83C4EBED6390}" type="presOf" srcId="{FC2C655D-2AF7-42BD-84C1-188DB48E4843}" destId="{D138ED8E-7DEF-4313-9F2C-C43DD0FA3A36}" srcOrd="0" destOrd="0" presId="urn:microsoft.com/office/officeart/2005/8/layout/hierarchy2"/>
    <dgm:cxn modelId="{E1026F47-C363-4FF8-A24B-56E111AA399B}" srcId="{F4BC8124-B056-4E5D-9176-EF6304F252F2}" destId="{E3A2E21A-2449-4238-BD96-D81A0D2C9E92}" srcOrd="0" destOrd="0" parTransId="{FC2C655D-2AF7-42BD-84C1-188DB48E4843}" sibTransId="{0AE6F8A5-1F83-48D6-BA6C-059B0DEE8099}"/>
    <dgm:cxn modelId="{3EDF170A-61D2-40FC-ABC8-18D8E61F6D7E}" type="presOf" srcId="{FC2C655D-2AF7-42BD-84C1-188DB48E4843}" destId="{A3621ECF-4BA6-428D-9C7E-3B6A4B721C58}" srcOrd="1" destOrd="0" presId="urn:microsoft.com/office/officeart/2005/8/layout/hierarchy2"/>
    <dgm:cxn modelId="{3693150A-0BE8-4780-849A-F8EBE264715C}" type="presOf" srcId="{F360E3CF-8107-4175-BE58-CC144AC2F0D7}" destId="{6A9DE7B7-9FBA-442A-A08C-0EAAB6409147}" srcOrd="1" destOrd="0" presId="urn:microsoft.com/office/officeart/2005/8/layout/hierarchy2"/>
    <dgm:cxn modelId="{8BBC1814-E763-4B89-B986-6AA729BB6347}" srcId="{14E671BB-99FE-49F9-926C-BF9412341F5A}" destId="{6804309C-3FF2-4680-92B6-B855F94067E1}" srcOrd="0" destOrd="0" parTransId="{342368AC-7EA7-4821-A696-A07AF124F745}" sibTransId="{F9930806-5DD6-4747-A390-774535325086}"/>
    <dgm:cxn modelId="{B351A10D-3FF6-40B5-B715-5B10BF2A0913}" type="presOf" srcId="{979844CF-BDF2-49CE-B67C-33F73BC95D03}" destId="{B1FBEECC-5BE0-45F1-A09A-5060EF9996E2}" srcOrd="0" destOrd="0" presId="urn:microsoft.com/office/officeart/2005/8/layout/hierarchy2"/>
    <dgm:cxn modelId="{BF659466-4C3F-4EB7-A075-77E635DA0AAD}" type="presOf" srcId="{83E68CE7-9E34-4BA3-9EDB-C382BEF87F89}" destId="{CAD826CB-6AB2-4257-805A-4D9C6898D331}" srcOrd="0" destOrd="0" presId="urn:microsoft.com/office/officeart/2005/8/layout/hierarchy2"/>
    <dgm:cxn modelId="{5DE83029-5015-4E90-984F-F3D8FC3CD0B7}" type="presOf" srcId="{F360E3CF-8107-4175-BE58-CC144AC2F0D7}" destId="{61C661DE-1B7C-4BF6-8CDE-E231271D40BA}" srcOrd="0" destOrd="0" presId="urn:microsoft.com/office/officeart/2005/8/layout/hierarchy2"/>
    <dgm:cxn modelId="{818629FE-F770-43F6-9C56-F21A872EE531}" type="presOf" srcId="{E3A2E21A-2449-4238-BD96-D81A0D2C9E92}" destId="{A48546C3-4137-4FBD-9AC9-D1651885D6BC}" srcOrd="0" destOrd="0" presId="urn:microsoft.com/office/officeart/2005/8/layout/hierarchy2"/>
    <dgm:cxn modelId="{DA955763-21EC-4EB6-B590-C40FD3A9251E}" type="presOf" srcId="{83E68CE7-9E34-4BA3-9EDB-C382BEF87F89}" destId="{7B40A84F-868D-4E46-807B-F68A5D431DB1}" srcOrd="1" destOrd="0" presId="urn:microsoft.com/office/officeart/2005/8/layout/hierarchy2"/>
    <dgm:cxn modelId="{D02CE811-FF41-4337-B73A-654932B2B7CA}" srcId="{F4BC8124-B056-4E5D-9176-EF6304F252F2}" destId="{14E671BB-99FE-49F9-926C-BF9412341F5A}" srcOrd="1" destOrd="0" parTransId="{83E68CE7-9E34-4BA3-9EDB-C382BEF87F89}" sibTransId="{1EAF674F-3699-4E75-B54E-24816F9003D2}"/>
    <dgm:cxn modelId="{31BA4EF2-B5E1-48EB-942F-8B6FC5E24A99}" srcId="{E3A2E21A-2449-4238-BD96-D81A0D2C9E92}" destId="{979844CF-BDF2-49CE-B67C-33F73BC95D03}" srcOrd="0" destOrd="0" parTransId="{F360E3CF-8107-4175-BE58-CC144AC2F0D7}" sibTransId="{46EFD459-B245-408C-8D4D-9369F2DDDFF0}"/>
    <dgm:cxn modelId="{84F9A55C-B911-4C06-B359-74D55B2F5301}" type="presOf" srcId="{543FD277-AD78-46B8-B025-454363FE1DE1}" destId="{5676EF4A-4F6B-4708-ADB1-7A632602C878}" srcOrd="0" destOrd="0" presId="urn:microsoft.com/office/officeart/2005/8/layout/hierarchy2"/>
    <dgm:cxn modelId="{B0F7C742-49D5-4A26-BA40-86D18A8FF0B7}" type="presOf" srcId="{F4BC8124-B056-4E5D-9176-EF6304F252F2}" destId="{881CBC52-608B-4E88-978E-C8A06BC76239}" srcOrd="0" destOrd="0" presId="urn:microsoft.com/office/officeart/2005/8/layout/hierarchy2"/>
    <dgm:cxn modelId="{A06B959F-C051-479C-B6F9-A7237F89406C}" type="presOf" srcId="{342368AC-7EA7-4821-A696-A07AF124F745}" destId="{C8409EBD-3FE4-4C14-82C9-9556A8B20D4A}" srcOrd="1" destOrd="0" presId="urn:microsoft.com/office/officeart/2005/8/layout/hierarchy2"/>
    <dgm:cxn modelId="{10D70FB1-BD84-427E-9540-EC46D6B495D4}" srcId="{543FD277-AD78-46B8-B025-454363FE1DE1}" destId="{F4BC8124-B056-4E5D-9176-EF6304F252F2}" srcOrd="0" destOrd="0" parTransId="{93B5184A-8745-4FEF-9B04-8B08ABBE4649}" sibTransId="{8C6B3DC4-1D6D-42FE-8FC5-A0C9BC9AA998}"/>
    <dgm:cxn modelId="{6C6873FD-AA76-4762-9ADD-10F6274EF94E}" type="presOf" srcId="{14E671BB-99FE-49F9-926C-BF9412341F5A}" destId="{D1411B0B-AF67-4572-AA48-109E609F6BC1}" srcOrd="0" destOrd="0" presId="urn:microsoft.com/office/officeart/2005/8/layout/hierarchy2"/>
    <dgm:cxn modelId="{0960BD96-8DBA-4A61-9860-D74BF84F4985}" type="presOf" srcId="{6804309C-3FF2-4680-92B6-B855F94067E1}" destId="{35A7D3FE-D028-4A11-8E8E-EEA90E4A443A}" srcOrd="0" destOrd="0" presId="urn:microsoft.com/office/officeart/2005/8/layout/hierarchy2"/>
    <dgm:cxn modelId="{9B577B98-823E-41F7-A079-872EBCF9B7D9}" type="presParOf" srcId="{5676EF4A-4F6B-4708-ADB1-7A632602C878}" destId="{65FB6F32-02D6-4D01-8425-CCC2C588DFB6}" srcOrd="0" destOrd="0" presId="urn:microsoft.com/office/officeart/2005/8/layout/hierarchy2"/>
    <dgm:cxn modelId="{37300394-B486-4820-AAF1-6DE2ED4E7FF3}" type="presParOf" srcId="{65FB6F32-02D6-4D01-8425-CCC2C588DFB6}" destId="{881CBC52-608B-4E88-978E-C8A06BC76239}" srcOrd="0" destOrd="0" presId="urn:microsoft.com/office/officeart/2005/8/layout/hierarchy2"/>
    <dgm:cxn modelId="{665A4745-B806-4B59-AD24-2DDA7D6E0BB5}" type="presParOf" srcId="{65FB6F32-02D6-4D01-8425-CCC2C588DFB6}" destId="{E2C5D36E-879C-42F5-9000-3C47180D9BF7}" srcOrd="1" destOrd="0" presId="urn:microsoft.com/office/officeart/2005/8/layout/hierarchy2"/>
    <dgm:cxn modelId="{613C545E-E9FC-4599-AFE3-689C5B75E69E}" type="presParOf" srcId="{E2C5D36E-879C-42F5-9000-3C47180D9BF7}" destId="{D138ED8E-7DEF-4313-9F2C-C43DD0FA3A36}" srcOrd="0" destOrd="0" presId="urn:microsoft.com/office/officeart/2005/8/layout/hierarchy2"/>
    <dgm:cxn modelId="{C59661B4-0DA1-464E-A3E0-151AAE3F1521}" type="presParOf" srcId="{D138ED8E-7DEF-4313-9F2C-C43DD0FA3A36}" destId="{A3621ECF-4BA6-428D-9C7E-3B6A4B721C58}" srcOrd="0" destOrd="0" presId="urn:microsoft.com/office/officeart/2005/8/layout/hierarchy2"/>
    <dgm:cxn modelId="{2BE10B01-50B1-43B9-A687-FDB372F20FA6}" type="presParOf" srcId="{E2C5D36E-879C-42F5-9000-3C47180D9BF7}" destId="{F00FDE79-A982-41E9-AD74-FFCCD7933B53}" srcOrd="1" destOrd="0" presId="urn:microsoft.com/office/officeart/2005/8/layout/hierarchy2"/>
    <dgm:cxn modelId="{01971944-1279-4368-832D-35CD79EBF2CF}" type="presParOf" srcId="{F00FDE79-A982-41E9-AD74-FFCCD7933B53}" destId="{A48546C3-4137-4FBD-9AC9-D1651885D6BC}" srcOrd="0" destOrd="0" presId="urn:microsoft.com/office/officeart/2005/8/layout/hierarchy2"/>
    <dgm:cxn modelId="{7AE3BAE9-4F00-4BA1-93F6-68E5480F0282}" type="presParOf" srcId="{F00FDE79-A982-41E9-AD74-FFCCD7933B53}" destId="{6C85E56F-EC95-41F1-9290-CB636E8D2027}" srcOrd="1" destOrd="0" presId="urn:microsoft.com/office/officeart/2005/8/layout/hierarchy2"/>
    <dgm:cxn modelId="{C9E7A45D-8BF5-4FC3-BAB9-ABF553788B47}" type="presParOf" srcId="{6C85E56F-EC95-41F1-9290-CB636E8D2027}" destId="{61C661DE-1B7C-4BF6-8CDE-E231271D40BA}" srcOrd="0" destOrd="0" presId="urn:microsoft.com/office/officeart/2005/8/layout/hierarchy2"/>
    <dgm:cxn modelId="{49C1F166-FC2B-444B-8D86-1C737E55A4DC}" type="presParOf" srcId="{61C661DE-1B7C-4BF6-8CDE-E231271D40BA}" destId="{6A9DE7B7-9FBA-442A-A08C-0EAAB6409147}" srcOrd="0" destOrd="0" presId="urn:microsoft.com/office/officeart/2005/8/layout/hierarchy2"/>
    <dgm:cxn modelId="{89B78949-5A73-46E8-89E7-EAB555021411}" type="presParOf" srcId="{6C85E56F-EC95-41F1-9290-CB636E8D2027}" destId="{7C599F9F-CA13-4E6A-9A74-AF4826E98D61}" srcOrd="1" destOrd="0" presId="urn:microsoft.com/office/officeart/2005/8/layout/hierarchy2"/>
    <dgm:cxn modelId="{25D7EF3B-D573-448E-A8D4-9D27C2E92294}" type="presParOf" srcId="{7C599F9F-CA13-4E6A-9A74-AF4826E98D61}" destId="{B1FBEECC-5BE0-45F1-A09A-5060EF9996E2}" srcOrd="0" destOrd="0" presId="urn:microsoft.com/office/officeart/2005/8/layout/hierarchy2"/>
    <dgm:cxn modelId="{2EE86044-98F7-4C1F-B9CE-E1A9CC08E425}" type="presParOf" srcId="{7C599F9F-CA13-4E6A-9A74-AF4826E98D61}" destId="{7DF453E5-BB32-4E19-9988-FAA9E679A645}" srcOrd="1" destOrd="0" presId="urn:microsoft.com/office/officeart/2005/8/layout/hierarchy2"/>
    <dgm:cxn modelId="{A11A0E1C-087D-421B-A8C5-372374FEC4FE}" type="presParOf" srcId="{E2C5D36E-879C-42F5-9000-3C47180D9BF7}" destId="{CAD826CB-6AB2-4257-805A-4D9C6898D331}" srcOrd="2" destOrd="0" presId="urn:microsoft.com/office/officeart/2005/8/layout/hierarchy2"/>
    <dgm:cxn modelId="{6AFB7BB1-E2A9-4FF8-B578-085946FD260F}" type="presParOf" srcId="{CAD826CB-6AB2-4257-805A-4D9C6898D331}" destId="{7B40A84F-868D-4E46-807B-F68A5D431DB1}" srcOrd="0" destOrd="0" presId="urn:microsoft.com/office/officeart/2005/8/layout/hierarchy2"/>
    <dgm:cxn modelId="{BF3BF5C2-1C24-4647-8963-3B9AF8D851FC}" type="presParOf" srcId="{E2C5D36E-879C-42F5-9000-3C47180D9BF7}" destId="{5C7B72A0-60AC-490C-86D9-F8E852CFBE8C}" srcOrd="3" destOrd="0" presId="urn:microsoft.com/office/officeart/2005/8/layout/hierarchy2"/>
    <dgm:cxn modelId="{11A26F78-19D5-47A2-9AE0-FDB2000FEE08}" type="presParOf" srcId="{5C7B72A0-60AC-490C-86D9-F8E852CFBE8C}" destId="{D1411B0B-AF67-4572-AA48-109E609F6BC1}" srcOrd="0" destOrd="0" presId="urn:microsoft.com/office/officeart/2005/8/layout/hierarchy2"/>
    <dgm:cxn modelId="{96DBCAB9-32D2-449E-8DC6-60985DBC44BB}" type="presParOf" srcId="{5C7B72A0-60AC-490C-86D9-F8E852CFBE8C}" destId="{8F2918FE-B8BE-413F-98E9-1F08E891C34A}" srcOrd="1" destOrd="0" presId="urn:microsoft.com/office/officeart/2005/8/layout/hierarchy2"/>
    <dgm:cxn modelId="{7FDE1CDF-50D9-4749-8DF7-5EDF1E509437}" type="presParOf" srcId="{8F2918FE-B8BE-413F-98E9-1F08E891C34A}" destId="{31AAF6C0-A0BE-4D61-B80B-F98BF62745E5}" srcOrd="0" destOrd="0" presId="urn:microsoft.com/office/officeart/2005/8/layout/hierarchy2"/>
    <dgm:cxn modelId="{4742E8B4-63F1-47AE-A529-AECD2B0AB663}" type="presParOf" srcId="{31AAF6C0-A0BE-4D61-B80B-F98BF62745E5}" destId="{C8409EBD-3FE4-4C14-82C9-9556A8B20D4A}" srcOrd="0" destOrd="0" presId="urn:microsoft.com/office/officeart/2005/8/layout/hierarchy2"/>
    <dgm:cxn modelId="{19C08B36-F9DE-41C9-A65E-EECA0D7692B7}" type="presParOf" srcId="{8F2918FE-B8BE-413F-98E9-1F08E891C34A}" destId="{8263A4EC-EF7C-4B3D-831C-16EF6D7D461F}" srcOrd="1" destOrd="0" presId="urn:microsoft.com/office/officeart/2005/8/layout/hierarchy2"/>
    <dgm:cxn modelId="{91A5BCCD-9F9E-4CA6-B356-5D29EE2E75F5}" type="presParOf" srcId="{8263A4EC-EF7C-4B3D-831C-16EF6D7D461F}" destId="{35A7D3FE-D028-4A11-8E8E-EEA90E4A443A}" srcOrd="0" destOrd="0" presId="urn:microsoft.com/office/officeart/2005/8/layout/hierarchy2"/>
    <dgm:cxn modelId="{D52FA308-7D50-43A6-A6F2-15CDD9581BF5}" type="presParOf" srcId="{8263A4EC-EF7C-4B3D-831C-16EF6D7D461F}" destId="{3C7723D7-EEA0-4F63-AD01-B2F5B221629D}"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0F8AB2E-3E44-4A5B-8162-9704EBA3BB52}"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F4975CF9-5DA0-44B8-9C36-95E79728BF4C}">
      <dgm:prSet phldrT="[Text]"/>
      <dgm:spPr/>
      <dgm:t>
        <a:bodyPr/>
        <a:lstStyle/>
        <a:p>
          <a:r>
            <a:rPr lang="en-US" dirty="0" smtClean="0"/>
            <a:t>AB 2047 Campus Title IX Offices provide 3 month overview</a:t>
          </a:r>
          <a:endParaRPr lang="en-US" dirty="0"/>
        </a:p>
      </dgm:t>
    </dgm:pt>
    <dgm:pt modelId="{6BD993A4-158F-41B4-BFDD-720DF4D243D8}" type="parTrans" cxnId="{8872B2D0-73D2-4636-9EB4-F32ABDA738EA}">
      <dgm:prSet/>
      <dgm:spPr/>
      <dgm:t>
        <a:bodyPr/>
        <a:lstStyle/>
        <a:p>
          <a:endParaRPr lang="en-US"/>
        </a:p>
      </dgm:t>
    </dgm:pt>
    <dgm:pt modelId="{1916D88E-5453-46DD-BC76-933B277A22AF}" type="sibTrans" cxnId="{8872B2D0-73D2-4636-9EB4-F32ABDA738EA}">
      <dgm:prSet/>
      <dgm:spPr/>
      <dgm:t>
        <a:bodyPr/>
        <a:lstStyle/>
        <a:p>
          <a:endParaRPr lang="en-US"/>
        </a:p>
      </dgm:t>
    </dgm:pt>
    <dgm:pt modelId="{1CA23464-2E3D-4EAC-AA5A-34C0E10A73AD}" type="asst">
      <dgm:prSet phldrT="[Text]"/>
      <dgm:spPr/>
      <dgm:t>
        <a:bodyPr/>
        <a:lstStyle/>
        <a:p>
          <a:r>
            <a:rPr lang="en-US" dirty="0" smtClean="0"/>
            <a:t>AB 2047 Systemwide Office conducts evaluations every three years of each campus</a:t>
          </a:r>
          <a:endParaRPr lang="en-US" dirty="0"/>
        </a:p>
      </dgm:t>
    </dgm:pt>
    <dgm:pt modelId="{11A53155-1F2B-4BAB-B9EB-D1F54DEAAB8D}" type="parTrans" cxnId="{9A55BA90-172D-473D-81D3-D315319F3C4F}">
      <dgm:prSet/>
      <dgm:spPr/>
      <dgm:t>
        <a:bodyPr/>
        <a:lstStyle/>
        <a:p>
          <a:endParaRPr lang="en-US"/>
        </a:p>
      </dgm:t>
    </dgm:pt>
    <dgm:pt modelId="{047A20FB-D33D-4E45-8FD5-E5754FEA6376}" type="sibTrans" cxnId="{9A55BA90-172D-473D-81D3-D315319F3C4F}">
      <dgm:prSet/>
      <dgm:spPr/>
      <dgm:t>
        <a:bodyPr/>
        <a:lstStyle/>
        <a:p>
          <a:endParaRPr lang="en-US"/>
        </a:p>
      </dgm:t>
    </dgm:pt>
    <dgm:pt modelId="{9C1CBC1E-60B1-4E37-A233-019E6839EEEF}">
      <dgm:prSet phldrT="[Text]"/>
      <dgm:spPr/>
      <dgm:t>
        <a:bodyPr/>
        <a:lstStyle/>
        <a:p>
          <a:r>
            <a:rPr lang="en-US" dirty="0" smtClean="0"/>
            <a:t>AB 2407 State Audit every three years </a:t>
          </a:r>
          <a:endParaRPr lang="en-US" dirty="0"/>
        </a:p>
      </dgm:t>
    </dgm:pt>
    <dgm:pt modelId="{B59C16F8-125F-4DE8-8DA2-F3026DBF3C3F}" type="parTrans" cxnId="{CAE09894-BD1A-4DFF-A06F-D30E08DF59AB}">
      <dgm:prSet/>
      <dgm:spPr/>
      <dgm:t>
        <a:bodyPr/>
        <a:lstStyle/>
        <a:p>
          <a:endParaRPr lang="en-US"/>
        </a:p>
      </dgm:t>
    </dgm:pt>
    <dgm:pt modelId="{2F527EE1-5C9C-4781-B5BC-926A675B5B5E}" type="sibTrans" cxnId="{CAE09894-BD1A-4DFF-A06F-D30E08DF59AB}">
      <dgm:prSet/>
      <dgm:spPr/>
      <dgm:t>
        <a:bodyPr/>
        <a:lstStyle/>
        <a:p>
          <a:endParaRPr lang="en-US"/>
        </a:p>
      </dgm:t>
    </dgm:pt>
    <dgm:pt modelId="{3E96225D-ACD9-4803-AA3C-1F739505C665}">
      <dgm:prSet phldrT="[Text]"/>
      <dgm:spPr/>
      <dgm:t>
        <a:bodyPr/>
        <a:lstStyle/>
        <a:p>
          <a:r>
            <a:rPr lang="en-US" dirty="0" smtClean="0"/>
            <a:t>AB 2326 Annual presentation to the Legislature on state of preventing all forms of discrimination on campus. </a:t>
          </a:r>
          <a:endParaRPr lang="en-US" dirty="0"/>
        </a:p>
      </dgm:t>
    </dgm:pt>
    <dgm:pt modelId="{F542AF22-7C4D-4669-8C11-2DE17D9ECF1B}" type="parTrans" cxnId="{D247794C-BCF6-4EFC-8A89-72A5FC1518A2}">
      <dgm:prSet/>
      <dgm:spPr/>
      <dgm:t>
        <a:bodyPr/>
        <a:lstStyle/>
        <a:p>
          <a:endParaRPr lang="en-US"/>
        </a:p>
      </dgm:t>
    </dgm:pt>
    <dgm:pt modelId="{02DDE23F-E8BA-4B77-BFC6-357B8C4595A9}" type="sibTrans" cxnId="{D247794C-BCF6-4EFC-8A89-72A5FC1518A2}">
      <dgm:prSet/>
      <dgm:spPr/>
      <dgm:t>
        <a:bodyPr/>
        <a:lstStyle/>
        <a:p>
          <a:endParaRPr lang="en-US"/>
        </a:p>
      </dgm:t>
    </dgm:pt>
    <dgm:pt modelId="{A01034EC-57D5-4A53-A868-490B64F2EF4A}">
      <dgm:prSet phldrT="[Text]"/>
      <dgm:spPr/>
      <dgm:t>
        <a:bodyPr/>
        <a:lstStyle/>
        <a:p>
          <a:r>
            <a:rPr lang="en-US" dirty="0" smtClean="0"/>
            <a:t>AB 1790 Updates on the CSU implementation of the State Audit. </a:t>
          </a:r>
          <a:endParaRPr lang="en-US" dirty="0"/>
        </a:p>
      </dgm:t>
    </dgm:pt>
    <dgm:pt modelId="{DE91F6D0-B410-470A-8199-8D7F91A67EE9}" type="parTrans" cxnId="{A8192A75-C70D-4E55-B620-F16738270B61}">
      <dgm:prSet/>
      <dgm:spPr/>
      <dgm:t>
        <a:bodyPr/>
        <a:lstStyle/>
        <a:p>
          <a:endParaRPr lang="en-US"/>
        </a:p>
      </dgm:t>
    </dgm:pt>
    <dgm:pt modelId="{B07CD8CA-6CAD-40DE-AB3F-6B2FF8989019}" type="sibTrans" cxnId="{A8192A75-C70D-4E55-B620-F16738270B61}">
      <dgm:prSet/>
      <dgm:spPr/>
      <dgm:t>
        <a:bodyPr/>
        <a:lstStyle/>
        <a:p>
          <a:endParaRPr lang="en-US"/>
        </a:p>
      </dgm:t>
    </dgm:pt>
    <dgm:pt modelId="{DC1CE8CD-0C6B-47A0-8D87-FB8CFE6FE239}" type="asst">
      <dgm:prSet/>
      <dgm:spPr/>
      <dgm:t>
        <a:bodyPr/>
        <a:lstStyle/>
        <a:p>
          <a:r>
            <a:rPr lang="en-US" dirty="0" smtClean="0"/>
            <a:t>SB 1166 The system compiles a report to the Legislature on the adjudication of complaints (December)</a:t>
          </a:r>
          <a:endParaRPr lang="en-US" dirty="0"/>
        </a:p>
      </dgm:t>
    </dgm:pt>
    <dgm:pt modelId="{09184CF3-F719-48D7-BC6C-7F889DE401E8}" type="parTrans" cxnId="{945EA91A-57F7-48FF-B937-D8ADAFA4323F}">
      <dgm:prSet/>
      <dgm:spPr/>
    </dgm:pt>
    <dgm:pt modelId="{AEB133C7-5F01-4A37-AB31-0602AE48C797}" type="sibTrans" cxnId="{945EA91A-57F7-48FF-B937-D8ADAFA4323F}">
      <dgm:prSet/>
      <dgm:spPr/>
    </dgm:pt>
    <dgm:pt modelId="{69A97AAD-46F3-4F04-B121-2DA024D004BA}" type="pres">
      <dgm:prSet presAssocID="{70F8AB2E-3E44-4A5B-8162-9704EBA3BB52}" presName="hierChild1" presStyleCnt="0">
        <dgm:presLayoutVars>
          <dgm:orgChart val="1"/>
          <dgm:chPref val="1"/>
          <dgm:dir/>
          <dgm:animOne val="branch"/>
          <dgm:animLvl val="lvl"/>
          <dgm:resizeHandles/>
        </dgm:presLayoutVars>
      </dgm:prSet>
      <dgm:spPr/>
      <dgm:t>
        <a:bodyPr/>
        <a:lstStyle/>
        <a:p>
          <a:endParaRPr lang="en-US"/>
        </a:p>
      </dgm:t>
    </dgm:pt>
    <dgm:pt modelId="{FCB0E075-0E4A-4CD0-B838-110735EF2514}" type="pres">
      <dgm:prSet presAssocID="{F4975CF9-5DA0-44B8-9C36-95E79728BF4C}" presName="hierRoot1" presStyleCnt="0">
        <dgm:presLayoutVars>
          <dgm:hierBranch val="init"/>
        </dgm:presLayoutVars>
      </dgm:prSet>
      <dgm:spPr/>
    </dgm:pt>
    <dgm:pt modelId="{61A1368E-DB98-4CC3-A3CA-98102637B0DC}" type="pres">
      <dgm:prSet presAssocID="{F4975CF9-5DA0-44B8-9C36-95E79728BF4C}" presName="rootComposite1" presStyleCnt="0"/>
      <dgm:spPr/>
    </dgm:pt>
    <dgm:pt modelId="{D07DD653-F5A0-4420-9525-7E3375E96169}" type="pres">
      <dgm:prSet presAssocID="{F4975CF9-5DA0-44B8-9C36-95E79728BF4C}" presName="rootText1" presStyleLbl="node0" presStyleIdx="0" presStyleCnt="1">
        <dgm:presLayoutVars>
          <dgm:chPref val="3"/>
        </dgm:presLayoutVars>
      </dgm:prSet>
      <dgm:spPr/>
      <dgm:t>
        <a:bodyPr/>
        <a:lstStyle/>
        <a:p>
          <a:endParaRPr lang="en-US"/>
        </a:p>
      </dgm:t>
    </dgm:pt>
    <dgm:pt modelId="{DCA6D7D3-4716-4975-B448-F364EADDAD93}" type="pres">
      <dgm:prSet presAssocID="{F4975CF9-5DA0-44B8-9C36-95E79728BF4C}" presName="rootConnector1" presStyleLbl="node1" presStyleIdx="0" presStyleCnt="0"/>
      <dgm:spPr/>
      <dgm:t>
        <a:bodyPr/>
        <a:lstStyle/>
        <a:p>
          <a:endParaRPr lang="en-US"/>
        </a:p>
      </dgm:t>
    </dgm:pt>
    <dgm:pt modelId="{1E29B5CA-5403-403F-ACD2-80C5876B1EFA}" type="pres">
      <dgm:prSet presAssocID="{F4975CF9-5DA0-44B8-9C36-95E79728BF4C}" presName="hierChild2" presStyleCnt="0"/>
      <dgm:spPr/>
    </dgm:pt>
    <dgm:pt modelId="{30E33E20-5355-4F8B-9D5B-647C7AA2388C}" type="pres">
      <dgm:prSet presAssocID="{B59C16F8-125F-4DE8-8DA2-F3026DBF3C3F}" presName="Name37" presStyleLbl="parChTrans1D2" presStyleIdx="0" presStyleCnt="5"/>
      <dgm:spPr/>
      <dgm:t>
        <a:bodyPr/>
        <a:lstStyle/>
        <a:p>
          <a:endParaRPr lang="en-US"/>
        </a:p>
      </dgm:t>
    </dgm:pt>
    <dgm:pt modelId="{CB565CBD-1A41-444C-A976-FF7A1720726B}" type="pres">
      <dgm:prSet presAssocID="{9C1CBC1E-60B1-4E37-A233-019E6839EEEF}" presName="hierRoot2" presStyleCnt="0">
        <dgm:presLayoutVars>
          <dgm:hierBranch val="init"/>
        </dgm:presLayoutVars>
      </dgm:prSet>
      <dgm:spPr/>
    </dgm:pt>
    <dgm:pt modelId="{12DE21B8-F9AA-4AF4-8E5C-0DFC165FF2B3}" type="pres">
      <dgm:prSet presAssocID="{9C1CBC1E-60B1-4E37-A233-019E6839EEEF}" presName="rootComposite" presStyleCnt="0"/>
      <dgm:spPr/>
    </dgm:pt>
    <dgm:pt modelId="{EEF55C45-F895-45E8-809D-FF01101D9748}" type="pres">
      <dgm:prSet presAssocID="{9C1CBC1E-60B1-4E37-A233-019E6839EEEF}" presName="rootText" presStyleLbl="node2" presStyleIdx="0" presStyleCnt="3">
        <dgm:presLayoutVars>
          <dgm:chPref val="3"/>
        </dgm:presLayoutVars>
      </dgm:prSet>
      <dgm:spPr/>
      <dgm:t>
        <a:bodyPr/>
        <a:lstStyle/>
        <a:p>
          <a:endParaRPr lang="en-US"/>
        </a:p>
      </dgm:t>
    </dgm:pt>
    <dgm:pt modelId="{5214E0D9-9CC8-4FAE-8557-E4EB5CA844C1}" type="pres">
      <dgm:prSet presAssocID="{9C1CBC1E-60B1-4E37-A233-019E6839EEEF}" presName="rootConnector" presStyleLbl="node2" presStyleIdx="0" presStyleCnt="3"/>
      <dgm:spPr/>
      <dgm:t>
        <a:bodyPr/>
        <a:lstStyle/>
        <a:p>
          <a:endParaRPr lang="en-US"/>
        </a:p>
      </dgm:t>
    </dgm:pt>
    <dgm:pt modelId="{85F1CCEB-0F33-4AB7-8331-AF0C8C376B2D}" type="pres">
      <dgm:prSet presAssocID="{9C1CBC1E-60B1-4E37-A233-019E6839EEEF}" presName="hierChild4" presStyleCnt="0"/>
      <dgm:spPr/>
    </dgm:pt>
    <dgm:pt modelId="{B595B6F3-AB9E-4803-90A6-C16EAAAF5B7C}" type="pres">
      <dgm:prSet presAssocID="{9C1CBC1E-60B1-4E37-A233-019E6839EEEF}" presName="hierChild5" presStyleCnt="0"/>
      <dgm:spPr/>
    </dgm:pt>
    <dgm:pt modelId="{25A4B8CD-DD44-4CDA-AE5F-6C40FD3CA66C}" type="pres">
      <dgm:prSet presAssocID="{F542AF22-7C4D-4669-8C11-2DE17D9ECF1B}" presName="Name37" presStyleLbl="parChTrans1D2" presStyleIdx="1" presStyleCnt="5"/>
      <dgm:spPr/>
      <dgm:t>
        <a:bodyPr/>
        <a:lstStyle/>
        <a:p>
          <a:endParaRPr lang="en-US"/>
        </a:p>
      </dgm:t>
    </dgm:pt>
    <dgm:pt modelId="{FE032E90-5108-4B2C-B692-843CC978D499}" type="pres">
      <dgm:prSet presAssocID="{3E96225D-ACD9-4803-AA3C-1F739505C665}" presName="hierRoot2" presStyleCnt="0">
        <dgm:presLayoutVars>
          <dgm:hierBranch val="init"/>
        </dgm:presLayoutVars>
      </dgm:prSet>
      <dgm:spPr/>
    </dgm:pt>
    <dgm:pt modelId="{7690AA8C-4B47-4DEF-AFAF-66726F17702D}" type="pres">
      <dgm:prSet presAssocID="{3E96225D-ACD9-4803-AA3C-1F739505C665}" presName="rootComposite" presStyleCnt="0"/>
      <dgm:spPr/>
    </dgm:pt>
    <dgm:pt modelId="{D1F1E508-66BB-4D79-B03C-1231B17ACC07}" type="pres">
      <dgm:prSet presAssocID="{3E96225D-ACD9-4803-AA3C-1F739505C665}" presName="rootText" presStyleLbl="node2" presStyleIdx="1" presStyleCnt="3">
        <dgm:presLayoutVars>
          <dgm:chPref val="3"/>
        </dgm:presLayoutVars>
      </dgm:prSet>
      <dgm:spPr/>
      <dgm:t>
        <a:bodyPr/>
        <a:lstStyle/>
        <a:p>
          <a:endParaRPr lang="en-US"/>
        </a:p>
      </dgm:t>
    </dgm:pt>
    <dgm:pt modelId="{E7F877B2-F49C-46CF-AC09-AF7F94638F71}" type="pres">
      <dgm:prSet presAssocID="{3E96225D-ACD9-4803-AA3C-1F739505C665}" presName="rootConnector" presStyleLbl="node2" presStyleIdx="1" presStyleCnt="3"/>
      <dgm:spPr/>
      <dgm:t>
        <a:bodyPr/>
        <a:lstStyle/>
        <a:p>
          <a:endParaRPr lang="en-US"/>
        </a:p>
      </dgm:t>
    </dgm:pt>
    <dgm:pt modelId="{A011C3B4-85E5-4235-9967-A05826DC2AC4}" type="pres">
      <dgm:prSet presAssocID="{3E96225D-ACD9-4803-AA3C-1F739505C665}" presName="hierChild4" presStyleCnt="0"/>
      <dgm:spPr/>
    </dgm:pt>
    <dgm:pt modelId="{7A6B1A00-D3E3-44C9-BE03-EB1B366E9EDF}" type="pres">
      <dgm:prSet presAssocID="{3E96225D-ACD9-4803-AA3C-1F739505C665}" presName="hierChild5" presStyleCnt="0"/>
      <dgm:spPr/>
    </dgm:pt>
    <dgm:pt modelId="{71459A26-E508-45B9-ADB2-4E54CE7EF2AC}" type="pres">
      <dgm:prSet presAssocID="{DE91F6D0-B410-470A-8199-8D7F91A67EE9}" presName="Name37" presStyleLbl="parChTrans1D2" presStyleIdx="2" presStyleCnt="5"/>
      <dgm:spPr/>
      <dgm:t>
        <a:bodyPr/>
        <a:lstStyle/>
        <a:p>
          <a:endParaRPr lang="en-US"/>
        </a:p>
      </dgm:t>
    </dgm:pt>
    <dgm:pt modelId="{458A50CE-34AD-4F65-88A7-EFA34CEF70A4}" type="pres">
      <dgm:prSet presAssocID="{A01034EC-57D5-4A53-A868-490B64F2EF4A}" presName="hierRoot2" presStyleCnt="0">
        <dgm:presLayoutVars>
          <dgm:hierBranch val="init"/>
        </dgm:presLayoutVars>
      </dgm:prSet>
      <dgm:spPr/>
    </dgm:pt>
    <dgm:pt modelId="{ACDA5FBC-B0A1-4E0D-B638-12559B3ED66D}" type="pres">
      <dgm:prSet presAssocID="{A01034EC-57D5-4A53-A868-490B64F2EF4A}" presName="rootComposite" presStyleCnt="0"/>
      <dgm:spPr/>
    </dgm:pt>
    <dgm:pt modelId="{69D08F54-D0E0-483E-AC5E-675AD2D3BEA6}" type="pres">
      <dgm:prSet presAssocID="{A01034EC-57D5-4A53-A868-490B64F2EF4A}" presName="rootText" presStyleLbl="node2" presStyleIdx="2" presStyleCnt="3">
        <dgm:presLayoutVars>
          <dgm:chPref val="3"/>
        </dgm:presLayoutVars>
      </dgm:prSet>
      <dgm:spPr/>
      <dgm:t>
        <a:bodyPr/>
        <a:lstStyle/>
        <a:p>
          <a:endParaRPr lang="en-US"/>
        </a:p>
      </dgm:t>
    </dgm:pt>
    <dgm:pt modelId="{6C5CD873-BB29-41FD-B084-64C6442246E6}" type="pres">
      <dgm:prSet presAssocID="{A01034EC-57D5-4A53-A868-490B64F2EF4A}" presName="rootConnector" presStyleLbl="node2" presStyleIdx="2" presStyleCnt="3"/>
      <dgm:spPr/>
      <dgm:t>
        <a:bodyPr/>
        <a:lstStyle/>
        <a:p>
          <a:endParaRPr lang="en-US"/>
        </a:p>
      </dgm:t>
    </dgm:pt>
    <dgm:pt modelId="{B5F55BCF-5A64-43F2-AAAB-8F5E283B6FBE}" type="pres">
      <dgm:prSet presAssocID="{A01034EC-57D5-4A53-A868-490B64F2EF4A}" presName="hierChild4" presStyleCnt="0"/>
      <dgm:spPr/>
    </dgm:pt>
    <dgm:pt modelId="{1EF5E2EF-FEB9-46B5-8610-CBE9D7890F95}" type="pres">
      <dgm:prSet presAssocID="{A01034EC-57D5-4A53-A868-490B64F2EF4A}" presName="hierChild5" presStyleCnt="0"/>
      <dgm:spPr/>
    </dgm:pt>
    <dgm:pt modelId="{6830DD1E-5975-406F-9D54-5FC56832D83D}" type="pres">
      <dgm:prSet presAssocID="{F4975CF9-5DA0-44B8-9C36-95E79728BF4C}" presName="hierChild3" presStyleCnt="0"/>
      <dgm:spPr/>
    </dgm:pt>
    <dgm:pt modelId="{0EA64901-3EEB-4EB4-A516-1CD036484396}" type="pres">
      <dgm:prSet presAssocID="{11A53155-1F2B-4BAB-B9EB-D1F54DEAAB8D}" presName="Name111" presStyleLbl="parChTrans1D2" presStyleIdx="3" presStyleCnt="5"/>
      <dgm:spPr/>
      <dgm:t>
        <a:bodyPr/>
        <a:lstStyle/>
        <a:p>
          <a:endParaRPr lang="en-US"/>
        </a:p>
      </dgm:t>
    </dgm:pt>
    <dgm:pt modelId="{5FD87E6C-DF84-4210-AA48-6B84B1A78801}" type="pres">
      <dgm:prSet presAssocID="{1CA23464-2E3D-4EAC-AA5A-34C0E10A73AD}" presName="hierRoot3" presStyleCnt="0">
        <dgm:presLayoutVars>
          <dgm:hierBranch val="init"/>
        </dgm:presLayoutVars>
      </dgm:prSet>
      <dgm:spPr/>
    </dgm:pt>
    <dgm:pt modelId="{1CB6F3E7-DEB8-4483-A299-82342F4A6B14}" type="pres">
      <dgm:prSet presAssocID="{1CA23464-2E3D-4EAC-AA5A-34C0E10A73AD}" presName="rootComposite3" presStyleCnt="0"/>
      <dgm:spPr/>
    </dgm:pt>
    <dgm:pt modelId="{469691D3-E549-420A-9027-AC0899332A7F}" type="pres">
      <dgm:prSet presAssocID="{1CA23464-2E3D-4EAC-AA5A-34C0E10A73AD}" presName="rootText3" presStyleLbl="asst1" presStyleIdx="0" presStyleCnt="2" custLinFactNeighborX="-96460" custLinFactNeighborY="-25855">
        <dgm:presLayoutVars>
          <dgm:chPref val="3"/>
        </dgm:presLayoutVars>
      </dgm:prSet>
      <dgm:spPr/>
      <dgm:t>
        <a:bodyPr/>
        <a:lstStyle/>
        <a:p>
          <a:endParaRPr lang="en-US"/>
        </a:p>
      </dgm:t>
    </dgm:pt>
    <dgm:pt modelId="{BD93BC48-6070-4381-8406-A82E4EDE8C8A}" type="pres">
      <dgm:prSet presAssocID="{1CA23464-2E3D-4EAC-AA5A-34C0E10A73AD}" presName="rootConnector3" presStyleLbl="asst1" presStyleIdx="0" presStyleCnt="2"/>
      <dgm:spPr/>
      <dgm:t>
        <a:bodyPr/>
        <a:lstStyle/>
        <a:p>
          <a:endParaRPr lang="en-US"/>
        </a:p>
      </dgm:t>
    </dgm:pt>
    <dgm:pt modelId="{B6C1222B-6839-4647-A051-B7978D860788}" type="pres">
      <dgm:prSet presAssocID="{1CA23464-2E3D-4EAC-AA5A-34C0E10A73AD}" presName="hierChild6" presStyleCnt="0"/>
      <dgm:spPr/>
    </dgm:pt>
    <dgm:pt modelId="{52727EF4-ED91-4533-8235-C49A72E29C2A}" type="pres">
      <dgm:prSet presAssocID="{1CA23464-2E3D-4EAC-AA5A-34C0E10A73AD}" presName="hierChild7" presStyleCnt="0"/>
      <dgm:spPr/>
    </dgm:pt>
    <dgm:pt modelId="{A20EB905-0328-489C-835B-9BC3AAAE7766}" type="pres">
      <dgm:prSet presAssocID="{09184CF3-F719-48D7-BC6C-7F889DE401E8}" presName="Name111" presStyleLbl="parChTrans1D2" presStyleIdx="4" presStyleCnt="5"/>
      <dgm:spPr/>
    </dgm:pt>
    <dgm:pt modelId="{AED75558-8142-4718-BA6E-3024FCABE3EE}" type="pres">
      <dgm:prSet presAssocID="{DC1CE8CD-0C6B-47A0-8D87-FB8CFE6FE239}" presName="hierRoot3" presStyleCnt="0">
        <dgm:presLayoutVars>
          <dgm:hierBranch val="init"/>
        </dgm:presLayoutVars>
      </dgm:prSet>
      <dgm:spPr/>
    </dgm:pt>
    <dgm:pt modelId="{5A1639B6-E97E-4793-93BF-AA32AC49538F}" type="pres">
      <dgm:prSet presAssocID="{DC1CE8CD-0C6B-47A0-8D87-FB8CFE6FE239}" presName="rootComposite3" presStyleCnt="0"/>
      <dgm:spPr/>
    </dgm:pt>
    <dgm:pt modelId="{5829D509-D525-4BFF-BD25-DE2BB7D35DE6}" type="pres">
      <dgm:prSet presAssocID="{DC1CE8CD-0C6B-47A0-8D87-FB8CFE6FE239}" presName="rootText3" presStyleLbl="asst1" presStyleIdx="1" presStyleCnt="2">
        <dgm:presLayoutVars>
          <dgm:chPref val="3"/>
        </dgm:presLayoutVars>
      </dgm:prSet>
      <dgm:spPr/>
      <dgm:t>
        <a:bodyPr/>
        <a:lstStyle/>
        <a:p>
          <a:endParaRPr lang="en-US"/>
        </a:p>
      </dgm:t>
    </dgm:pt>
    <dgm:pt modelId="{5A455E62-A9DD-4DB0-AAF7-2E2A1C5CD10D}" type="pres">
      <dgm:prSet presAssocID="{DC1CE8CD-0C6B-47A0-8D87-FB8CFE6FE239}" presName="rootConnector3" presStyleLbl="asst1" presStyleIdx="1" presStyleCnt="2"/>
      <dgm:spPr/>
      <dgm:t>
        <a:bodyPr/>
        <a:lstStyle/>
        <a:p>
          <a:endParaRPr lang="en-US"/>
        </a:p>
      </dgm:t>
    </dgm:pt>
    <dgm:pt modelId="{79F57F1E-017E-4978-837F-7B17C308730C}" type="pres">
      <dgm:prSet presAssocID="{DC1CE8CD-0C6B-47A0-8D87-FB8CFE6FE239}" presName="hierChild6" presStyleCnt="0"/>
      <dgm:spPr/>
    </dgm:pt>
    <dgm:pt modelId="{89DBCC47-A2F5-4B19-BE4A-B6108030C723}" type="pres">
      <dgm:prSet presAssocID="{DC1CE8CD-0C6B-47A0-8D87-FB8CFE6FE239}" presName="hierChild7" presStyleCnt="0"/>
      <dgm:spPr/>
    </dgm:pt>
  </dgm:ptLst>
  <dgm:cxnLst>
    <dgm:cxn modelId="{9A55BA90-172D-473D-81D3-D315319F3C4F}" srcId="{F4975CF9-5DA0-44B8-9C36-95E79728BF4C}" destId="{1CA23464-2E3D-4EAC-AA5A-34C0E10A73AD}" srcOrd="0" destOrd="0" parTransId="{11A53155-1F2B-4BAB-B9EB-D1F54DEAAB8D}" sibTransId="{047A20FB-D33D-4E45-8FD5-E5754FEA6376}"/>
    <dgm:cxn modelId="{AD0095BA-1107-4084-B15D-627B70CC30C8}" type="presOf" srcId="{09184CF3-F719-48D7-BC6C-7F889DE401E8}" destId="{A20EB905-0328-489C-835B-9BC3AAAE7766}" srcOrd="0" destOrd="0" presId="urn:microsoft.com/office/officeart/2005/8/layout/orgChart1"/>
    <dgm:cxn modelId="{5F5A82D8-82D9-4920-8ABF-05080742355F}" type="presOf" srcId="{F4975CF9-5DA0-44B8-9C36-95E79728BF4C}" destId="{D07DD653-F5A0-4420-9525-7E3375E96169}" srcOrd="0" destOrd="0" presId="urn:microsoft.com/office/officeart/2005/8/layout/orgChart1"/>
    <dgm:cxn modelId="{421496BC-055C-4621-9F94-992AF7FB07B9}" type="presOf" srcId="{F4975CF9-5DA0-44B8-9C36-95E79728BF4C}" destId="{DCA6D7D3-4716-4975-B448-F364EADDAD93}" srcOrd="1" destOrd="0" presId="urn:microsoft.com/office/officeart/2005/8/layout/orgChart1"/>
    <dgm:cxn modelId="{42B38AE7-7DC9-4D5A-AEDC-276F2473B7B7}" type="presOf" srcId="{F542AF22-7C4D-4669-8C11-2DE17D9ECF1B}" destId="{25A4B8CD-DD44-4CDA-AE5F-6C40FD3CA66C}" srcOrd="0" destOrd="0" presId="urn:microsoft.com/office/officeart/2005/8/layout/orgChart1"/>
    <dgm:cxn modelId="{9F6CE3F2-9E4F-49FF-9F6B-602683307944}" type="presOf" srcId="{11A53155-1F2B-4BAB-B9EB-D1F54DEAAB8D}" destId="{0EA64901-3EEB-4EB4-A516-1CD036484396}" srcOrd="0" destOrd="0" presId="urn:microsoft.com/office/officeart/2005/8/layout/orgChart1"/>
    <dgm:cxn modelId="{A8192A75-C70D-4E55-B620-F16738270B61}" srcId="{F4975CF9-5DA0-44B8-9C36-95E79728BF4C}" destId="{A01034EC-57D5-4A53-A868-490B64F2EF4A}" srcOrd="4" destOrd="0" parTransId="{DE91F6D0-B410-470A-8199-8D7F91A67EE9}" sibTransId="{B07CD8CA-6CAD-40DE-AB3F-6B2FF8989019}"/>
    <dgm:cxn modelId="{0EDAD26F-6A4D-4854-9B82-F17D8EBF945A}" type="presOf" srcId="{70F8AB2E-3E44-4A5B-8162-9704EBA3BB52}" destId="{69A97AAD-46F3-4F04-B121-2DA024D004BA}" srcOrd="0" destOrd="0" presId="urn:microsoft.com/office/officeart/2005/8/layout/orgChart1"/>
    <dgm:cxn modelId="{62CE4966-A920-4100-9CC8-4F5C7701FD7B}" type="presOf" srcId="{DC1CE8CD-0C6B-47A0-8D87-FB8CFE6FE239}" destId="{5A455E62-A9DD-4DB0-AAF7-2E2A1C5CD10D}" srcOrd="1" destOrd="0" presId="urn:microsoft.com/office/officeart/2005/8/layout/orgChart1"/>
    <dgm:cxn modelId="{0D8E33D1-6454-489B-BBEC-EF1AB575B36C}" type="presOf" srcId="{3E96225D-ACD9-4803-AA3C-1F739505C665}" destId="{E7F877B2-F49C-46CF-AC09-AF7F94638F71}" srcOrd="1" destOrd="0" presId="urn:microsoft.com/office/officeart/2005/8/layout/orgChart1"/>
    <dgm:cxn modelId="{870351D9-1925-488C-BFBA-B20CD441D1C1}" type="presOf" srcId="{1CA23464-2E3D-4EAC-AA5A-34C0E10A73AD}" destId="{469691D3-E549-420A-9027-AC0899332A7F}" srcOrd="0" destOrd="0" presId="urn:microsoft.com/office/officeart/2005/8/layout/orgChart1"/>
    <dgm:cxn modelId="{FFA873F8-0A87-404C-9A6A-387C05059784}" type="presOf" srcId="{A01034EC-57D5-4A53-A868-490B64F2EF4A}" destId="{69D08F54-D0E0-483E-AC5E-675AD2D3BEA6}" srcOrd="0" destOrd="0" presId="urn:microsoft.com/office/officeart/2005/8/layout/orgChart1"/>
    <dgm:cxn modelId="{D6B44C51-0129-4526-9200-6F3FF6686883}" type="presOf" srcId="{3E96225D-ACD9-4803-AA3C-1F739505C665}" destId="{D1F1E508-66BB-4D79-B03C-1231B17ACC07}" srcOrd="0" destOrd="0" presId="urn:microsoft.com/office/officeart/2005/8/layout/orgChart1"/>
    <dgm:cxn modelId="{945EA91A-57F7-48FF-B937-D8ADAFA4323F}" srcId="{F4975CF9-5DA0-44B8-9C36-95E79728BF4C}" destId="{DC1CE8CD-0C6B-47A0-8D87-FB8CFE6FE239}" srcOrd="1" destOrd="0" parTransId="{09184CF3-F719-48D7-BC6C-7F889DE401E8}" sibTransId="{AEB133C7-5F01-4A37-AB31-0602AE48C797}"/>
    <dgm:cxn modelId="{7D31EB07-1D3E-4A2A-BDFE-C376571A5E62}" type="presOf" srcId="{1CA23464-2E3D-4EAC-AA5A-34C0E10A73AD}" destId="{BD93BC48-6070-4381-8406-A82E4EDE8C8A}" srcOrd="1" destOrd="0" presId="urn:microsoft.com/office/officeart/2005/8/layout/orgChart1"/>
    <dgm:cxn modelId="{CAE09894-BD1A-4DFF-A06F-D30E08DF59AB}" srcId="{F4975CF9-5DA0-44B8-9C36-95E79728BF4C}" destId="{9C1CBC1E-60B1-4E37-A233-019E6839EEEF}" srcOrd="2" destOrd="0" parTransId="{B59C16F8-125F-4DE8-8DA2-F3026DBF3C3F}" sibTransId="{2F527EE1-5C9C-4781-B5BC-926A675B5B5E}"/>
    <dgm:cxn modelId="{8872B2D0-73D2-4636-9EB4-F32ABDA738EA}" srcId="{70F8AB2E-3E44-4A5B-8162-9704EBA3BB52}" destId="{F4975CF9-5DA0-44B8-9C36-95E79728BF4C}" srcOrd="0" destOrd="0" parTransId="{6BD993A4-158F-41B4-BFDD-720DF4D243D8}" sibTransId="{1916D88E-5453-46DD-BC76-933B277A22AF}"/>
    <dgm:cxn modelId="{66F7131D-EC5F-4D17-824B-7F56B7340559}" type="presOf" srcId="{9C1CBC1E-60B1-4E37-A233-019E6839EEEF}" destId="{EEF55C45-F895-45E8-809D-FF01101D9748}" srcOrd="0" destOrd="0" presId="urn:microsoft.com/office/officeart/2005/8/layout/orgChart1"/>
    <dgm:cxn modelId="{AC67A279-2012-454C-B82C-CA91E3496073}" type="presOf" srcId="{B59C16F8-125F-4DE8-8DA2-F3026DBF3C3F}" destId="{30E33E20-5355-4F8B-9D5B-647C7AA2388C}" srcOrd="0" destOrd="0" presId="urn:microsoft.com/office/officeart/2005/8/layout/orgChart1"/>
    <dgm:cxn modelId="{B458D30B-8A80-45F6-88E1-E294993D7297}" type="presOf" srcId="{DE91F6D0-B410-470A-8199-8D7F91A67EE9}" destId="{71459A26-E508-45B9-ADB2-4E54CE7EF2AC}" srcOrd="0" destOrd="0" presId="urn:microsoft.com/office/officeart/2005/8/layout/orgChart1"/>
    <dgm:cxn modelId="{BF1FDED6-20D5-4103-89EE-155ABD20FE49}" type="presOf" srcId="{A01034EC-57D5-4A53-A868-490B64F2EF4A}" destId="{6C5CD873-BB29-41FD-B084-64C6442246E6}" srcOrd="1" destOrd="0" presId="urn:microsoft.com/office/officeart/2005/8/layout/orgChart1"/>
    <dgm:cxn modelId="{259DDE6B-CF57-40EB-A0D7-B485135A6184}" type="presOf" srcId="{9C1CBC1E-60B1-4E37-A233-019E6839EEEF}" destId="{5214E0D9-9CC8-4FAE-8557-E4EB5CA844C1}" srcOrd="1" destOrd="0" presId="urn:microsoft.com/office/officeart/2005/8/layout/orgChart1"/>
    <dgm:cxn modelId="{D247794C-BCF6-4EFC-8A89-72A5FC1518A2}" srcId="{F4975CF9-5DA0-44B8-9C36-95E79728BF4C}" destId="{3E96225D-ACD9-4803-AA3C-1F739505C665}" srcOrd="3" destOrd="0" parTransId="{F542AF22-7C4D-4669-8C11-2DE17D9ECF1B}" sibTransId="{02DDE23F-E8BA-4B77-BFC6-357B8C4595A9}"/>
    <dgm:cxn modelId="{0F12A39E-C465-4479-9407-F079A57CEC84}" type="presOf" srcId="{DC1CE8CD-0C6B-47A0-8D87-FB8CFE6FE239}" destId="{5829D509-D525-4BFF-BD25-DE2BB7D35DE6}" srcOrd="0" destOrd="0" presId="urn:microsoft.com/office/officeart/2005/8/layout/orgChart1"/>
    <dgm:cxn modelId="{636ADB0D-AE44-4611-ABA4-BCF5A9DF0B30}" type="presParOf" srcId="{69A97AAD-46F3-4F04-B121-2DA024D004BA}" destId="{FCB0E075-0E4A-4CD0-B838-110735EF2514}" srcOrd="0" destOrd="0" presId="urn:microsoft.com/office/officeart/2005/8/layout/orgChart1"/>
    <dgm:cxn modelId="{83214385-C462-4321-B777-4767DC20A31F}" type="presParOf" srcId="{FCB0E075-0E4A-4CD0-B838-110735EF2514}" destId="{61A1368E-DB98-4CC3-A3CA-98102637B0DC}" srcOrd="0" destOrd="0" presId="urn:microsoft.com/office/officeart/2005/8/layout/orgChart1"/>
    <dgm:cxn modelId="{2F46170C-55B2-4026-B359-37B8062FF923}" type="presParOf" srcId="{61A1368E-DB98-4CC3-A3CA-98102637B0DC}" destId="{D07DD653-F5A0-4420-9525-7E3375E96169}" srcOrd="0" destOrd="0" presId="urn:microsoft.com/office/officeart/2005/8/layout/orgChart1"/>
    <dgm:cxn modelId="{D47EC58C-6AE2-404F-B641-8A22D9AD9F69}" type="presParOf" srcId="{61A1368E-DB98-4CC3-A3CA-98102637B0DC}" destId="{DCA6D7D3-4716-4975-B448-F364EADDAD93}" srcOrd="1" destOrd="0" presId="urn:microsoft.com/office/officeart/2005/8/layout/orgChart1"/>
    <dgm:cxn modelId="{A3F2E79E-B501-4DC6-97C1-B0BD101754B3}" type="presParOf" srcId="{FCB0E075-0E4A-4CD0-B838-110735EF2514}" destId="{1E29B5CA-5403-403F-ACD2-80C5876B1EFA}" srcOrd="1" destOrd="0" presId="urn:microsoft.com/office/officeart/2005/8/layout/orgChart1"/>
    <dgm:cxn modelId="{A19A609F-F958-4465-BE5A-97304485DC69}" type="presParOf" srcId="{1E29B5CA-5403-403F-ACD2-80C5876B1EFA}" destId="{30E33E20-5355-4F8B-9D5B-647C7AA2388C}" srcOrd="0" destOrd="0" presId="urn:microsoft.com/office/officeart/2005/8/layout/orgChart1"/>
    <dgm:cxn modelId="{367F2E67-7702-41AD-8D25-5F9CDB6731B3}" type="presParOf" srcId="{1E29B5CA-5403-403F-ACD2-80C5876B1EFA}" destId="{CB565CBD-1A41-444C-A976-FF7A1720726B}" srcOrd="1" destOrd="0" presId="urn:microsoft.com/office/officeart/2005/8/layout/orgChart1"/>
    <dgm:cxn modelId="{EAF69A9F-D033-45CA-B2E5-454037F9AC58}" type="presParOf" srcId="{CB565CBD-1A41-444C-A976-FF7A1720726B}" destId="{12DE21B8-F9AA-4AF4-8E5C-0DFC165FF2B3}" srcOrd="0" destOrd="0" presId="urn:microsoft.com/office/officeart/2005/8/layout/orgChart1"/>
    <dgm:cxn modelId="{F6749829-793E-4D32-B13B-BD0FE9E5B572}" type="presParOf" srcId="{12DE21B8-F9AA-4AF4-8E5C-0DFC165FF2B3}" destId="{EEF55C45-F895-45E8-809D-FF01101D9748}" srcOrd="0" destOrd="0" presId="urn:microsoft.com/office/officeart/2005/8/layout/orgChart1"/>
    <dgm:cxn modelId="{45F4A102-4004-484E-A3E5-7FD370459A60}" type="presParOf" srcId="{12DE21B8-F9AA-4AF4-8E5C-0DFC165FF2B3}" destId="{5214E0D9-9CC8-4FAE-8557-E4EB5CA844C1}" srcOrd="1" destOrd="0" presId="urn:microsoft.com/office/officeart/2005/8/layout/orgChart1"/>
    <dgm:cxn modelId="{CFEC0D36-9BB1-4EE0-8423-98DF2E4DDE07}" type="presParOf" srcId="{CB565CBD-1A41-444C-A976-FF7A1720726B}" destId="{85F1CCEB-0F33-4AB7-8331-AF0C8C376B2D}" srcOrd="1" destOrd="0" presId="urn:microsoft.com/office/officeart/2005/8/layout/orgChart1"/>
    <dgm:cxn modelId="{224239FB-857C-4411-BF3D-A5293E942855}" type="presParOf" srcId="{CB565CBD-1A41-444C-A976-FF7A1720726B}" destId="{B595B6F3-AB9E-4803-90A6-C16EAAAF5B7C}" srcOrd="2" destOrd="0" presId="urn:microsoft.com/office/officeart/2005/8/layout/orgChart1"/>
    <dgm:cxn modelId="{1F8B9366-F60C-482E-89E6-77B55D92A8B8}" type="presParOf" srcId="{1E29B5CA-5403-403F-ACD2-80C5876B1EFA}" destId="{25A4B8CD-DD44-4CDA-AE5F-6C40FD3CA66C}" srcOrd="2" destOrd="0" presId="urn:microsoft.com/office/officeart/2005/8/layout/orgChart1"/>
    <dgm:cxn modelId="{136A69AC-5B41-47D4-B9BF-9DE0648A7971}" type="presParOf" srcId="{1E29B5CA-5403-403F-ACD2-80C5876B1EFA}" destId="{FE032E90-5108-4B2C-B692-843CC978D499}" srcOrd="3" destOrd="0" presId="urn:microsoft.com/office/officeart/2005/8/layout/orgChart1"/>
    <dgm:cxn modelId="{3753A5EE-7D0E-4EC1-9F3E-7101CBD54BF6}" type="presParOf" srcId="{FE032E90-5108-4B2C-B692-843CC978D499}" destId="{7690AA8C-4B47-4DEF-AFAF-66726F17702D}" srcOrd="0" destOrd="0" presId="urn:microsoft.com/office/officeart/2005/8/layout/orgChart1"/>
    <dgm:cxn modelId="{1C1EAC6B-AA94-402C-8398-ED1B24F366D3}" type="presParOf" srcId="{7690AA8C-4B47-4DEF-AFAF-66726F17702D}" destId="{D1F1E508-66BB-4D79-B03C-1231B17ACC07}" srcOrd="0" destOrd="0" presId="urn:microsoft.com/office/officeart/2005/8/layout/orgChart1"/>
    <dgm:cxn modelId="{5CE34288-F41B-4A08-8334-60A4A0C8521F}" type="presParOf" srcId="{7690AA8C-4B47-4DEF-AFAF-66726F17702D}" destId="{E7F877B2-F49C-46CF-AC09-AF7F94638F71}" srcOrd="1" destOrd="0" presId="urn:microsoft.com/office/officeart/2005/8/layout/orgChart1"/>
    <dgm:cxn modelId="{9A6807FB-E2F0-4AB6-A862-E040C9498143}" type="presParOf" srcId="{FE032E90-5108-4B2C-B692-843CC978D499}" destId="{A011C3B4-85E5-4235-9967-A05826DC2AC4}" srcOrd="1" destOrd="0" presId="urn:microsoft.com/office/officeart/2005/8/layout/orgChart1"/>
    <dgm:cxn modelId="{469BFD70-090E-4913-9A7F-BF7123DA2D7B}" type="presParOf" srcId="{FE032E90-5108-4B2C-B692-843CC978D499}" destId="{7A6B1A00-D3E3-44C9-BE03-EB1B366E9EDF}" srcOrd="2" destOrd="0" presId="urn:microsoft.com/office/officeart/2005/8/layout/orgChart1"/>
    <dgm:cxn modelId="{A89DC0F0-A66B-4AE5-9BC2-D275A2ABF612}" type="presParOf" srcId="{1E29B5CA-5403-403F-ACD2-80C5876B1EFA}" destId="{71459A26-E508-45B9-ADB2-4E54CE7EF2AC}" srcOrd="4" destOrd="0" presId="urn:microsoft.com/office/officeart/2005/8/layout/orgChart1"/>
    <dgm:cxn modelId="{893BCC80-C548-4418-8B49-DE48A8D1AD0A}" type="presParOf" srcId="{1E29B5CA-5403-403F-ACD2-80C5876B1EFA}" destId="{458A50CE-34AD-4F65-88A7-EFA34CEF70A4}" srcOrd="5" destOrd="0" presId="urn:microsoft.com/office/officeart/2005/8/layout/orgChart1"/>
    <dgm:cxn modelId="{268B670A-62E4-4CB4-8490-FBBF127B0C8D}" type="presParOf" srcId="{458A50CE-34AD-4F65-88A7-EFA34CEF70A4}" destId="{ACDA5FBC-B0A1-4E0D-B638-12559B3ED66D}" srcOrd="0" destOrd="0" presId="urn:microsoft.com/office/officeart/2005/8/layout/orgChart1"/>
    <dgm:cxn modelId="{A948E313-23D8-4695-8C8C-591C63EED11A}" type="presParOf" srcId="{ACDA5FBC-B0A1-4E0D-B638-12559B3ED66D}" destId="{69D08F54-D0E0-483E-AC5E-675AD2D3BEA6}" srcOrd="0" destOrd="0" presId="urn:microsoft.com/office/officeart/2005/8/layout/orgChart1"/>
    <dgm:cxn modelId="{421E92D5-DAE1-42D3-B301-F550B2F00E15}" type="presParOf" srcId="{ACDA5FBC-B0A1-4E0D-B638-12559B3ED66D}" destId="{6C5CD873-BB29-41FD-B084-64C6442246E6}" srcOrd="1" destOrd="0" presId="urn:microsoft.com/office/officeart/2005/8/layout/orgChart1"/>
    <dgm:cxn modelId="{27820A6B-CD08-497C-813D-47514B4BBEB2}" type="presParOf" srcId="{458A50CE-34AD-4F65-88A7-EFA34CEF70A4}" destId="{B5F55BCF-5A64-43F2-AAAB-8F5E283B6FBE}" srcOrd="1" destOrd="0" presId="urn:microsoft.com/office/officeart/2005/8/layout/orgChart1"/>
    <dgm:cxn modelId="{A71BED91-40D9-424A-B901-9A973F445AAE}" type="presParOf" srcId="{458A50CE-34AD-4F65-88A7-EFA34CEF70A4}" destId="{1EF5E2EF-FEB9-46B5-8610-CBE9D7890F95}" srcOrd="2" destOrd="0" presId="urn:microsoft.com/office/officeart/2005/8/layout/orgChart1"/>
    <dgm:cxn modelId="{2D400E3F-E050-4AD7-8F44-B9371646AB8B}" type="presParOf" srcId="{FCB0E075-0E4A-4CD0-B838-110735EF2514}" destId="{6830DD1E-5975-406F-9D54-5FC56832D83D}" srcOrd="2" destOrd="0" presId="urn:microsoft.com/office/officeart/2005/8/layout/orgChart1"/>
    <dgm:cxn modelId="{6BBECD89-AFFF-4F90-B892-59A9D5CD935C}" type="presParOf" srcId="{6830DD1E-5975-406F-9D54-5FC56832D83D}" destId="{0EA64901-3EEB-4EB4-A516-1CD036484396}" srcOrd="0" destOrd="0" presId="urn:microsoft.com/office/officeart/2005/8/layout/orgChart1"/>
    <dgm:cxn modelId="{92D34242-793B-42BB-BE2C-65ABDF4800D8}" type="presParOf" srcId="{6830DD1E-5975-406F-9D54-5FC56832D83D}" destId="{5FD87E6C-DF84-4210-AA48-6B84B1A78801}" srcOrd="1" destOrd="0" presId="urn:microsoft.com/office/officeart/2005/8/layout/orgChart1"/>
    <dgm:cxn modelId="{EF814786-FA15-4148-A6E6-CB977C82665C}" type="presParOf" srcId="{5FD87E6C-DF84-4210-AA48-6B84B1A78801}" destId="{1CB6F3E7-DEB8-4483-A299-82342F4A6B14}" srcOrd="0" destOrd="0" presId="urn:microsoft.com/office/officeart/2005/8/layout/orgChart1"/>
    <dgm:cxn modelId="{787F3405-CD6D-40B6-92D9-F4B629F1D482}" type="presParOf" srcId="{1CB6F3E7-DEB8-4483-A299-82342F4A6B14}" destId="{469691D3-E549-420A-9027-AC0899332A7F}" srcOrd="0" destOrd="0" presId="urn:microsoft.com/office/officeart/2005/8/layout/orgChart1"/>
    <dgm:cxn modelId="{CF21BDE7-5A11-45C7-B94E-779BD17E7571}" type="presParOf" srcId="{1CB6F3E7-DEB8-4483-A299-82342F4A6B14}" destId="{BD93BC48-6070-4381-8406-A82E4EDE8C8A}" srcOrd="1" destOrd="0" presId="urn:microsoft.com/office/officeart/2005/8/layout/orgChart1"/>
    <dgm:cxn modelId="{A9A1C7D5-3878-490B-908C-91205F293B04}" type="presParOf" srcId="{5FD87E6C-DF84-4210-AA48-6B84B1A78801}" destId="{B6C1222B-6839-4647-A051-B7978D860788}" srcOrd="1" destOrd="0" presId="urn:microsoft.com/office/officeart/2005/8/layout/orgChart1"/>
    <dgm:cxn modelId="{31865E7F-690B-462B-9238-B045B5356AAC}" type="presParOf" srcId="{5FD87E6C-DF84-4210-AA48-6B84B1A78801}" destId="{52727EF4-ED91-4533-8235-C49A72E29C2A}" srcOrd="2" destOrd="0" presId="urn:microsoft.com/office/officeart/2005/8/layout/orgChart1"/>
    <dgm:cxn modelId="{26F92144-7E07-4DD9-836C-02933C4B2C51}" type="presParOf" srcId="{6830DD1E-5975-406F-9D54-5FC56832D83D}" destId="{A20EB905-0328-489C-835B-9BC3AAAE7766}" srcOrd="2" destOrd="0" presId="urn:microsoft.com/office/officeart/2005/8/layout/orgChart1"/>
    <dgm:cxn modelId="{4C34CA12-7768-4988-97BA-0DBBB1E28A0D}" type="presParOf" srcId="{6830DD1E-5975-406F-9D54-5FC56832D83D}" destId="{AED75558-8142-4718-BA6E-3024FCABE3EE}" srcOrd="3" destOrd="0" presId="urn:microsoft.com/office/officeart/2005/8/layout/orgChart1"/>
    <dgm:cxn modelId="{E5DB5B82-F73C-4D11-88DA-0352A54BADD4}" type="presParOf" srcId="{AED75558-8142-4718-BA6E-3024FCABE3EE}" destId="{5A1639B6-E97E-4793-93BF-AA32AC49538F}" srcOrd="0" destOrd="0" presId="urn:microsoft.com/office/officeart/2005/8/layout/orgChart1"/>
    <dgm:cxn modelId="{AE31228C-A1F5-4020-B32C-3CD5EBD92800}" type="presParOf" srcId="{5A1639B6-E97E-4793-93BF-AA32AC49538F}" destId="{5829D509-D525-4BFF-BD25-DE2BB7D35DE6}" srcOrd="0" destOrd="0" presId="urn:microsoft.com/office/officeart/2005/8/layout/orgChart1"/>
    <dgm:cxn modelId="{004E4559-8EE8-431D-9669-DB661A3CEAAD}" type="presParOf" srcId="{5A1639B6-E97E-4793-93BF-AA32AC49538F}" destId="{5A455E62-A9DD-4DB0-AAF7-2E2A1C5CD10D}" srcOrd="1" destOrd="0" presId="urn:microsoft.com/office/officeart/2005/8/layout/orgChart1"/>
    <dgm:cxn modelId="{C5E20BCA-7CE4-4464-8FD1-BF4FBA3B01C1}" type="presParOf" srcId="{AED75558-8142-4718-BA6E-3024FCABE3EE}" destId="{79F57F1E-017E-4978-837F-7B17C308730C}" srcOrd="1" destOrd="0" presId="urn:microsoft.com/office/officeart/2005/8/layout/orgChart1"/>
    <dgm:cxn modelId="{7FC94E98-3BCD-4A95-9D7F-E027968958F9}" type="presParOf" srcId="{AED75558-8142-4718-BA6E-3024FCABE3EE}" destId="{89DBCC47-A2F5-4B19-BE4A-B6108030C72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1CBC52-608B-4E88-978E-C8A06BC76239}">
      <dsp:nvSpPr>
        <dsp:cNvPr id="0" name=""/>
        <dsp:cNvSpPr/>
      </dsp:nvSpPr>
      <dsp:spPr>
        <a:xfrm>
          <a:off x="2499" y="1348784"/>
          <a:ext cx="2723335" cy="1361667"/>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smtClean="0"/>
            <a:t>AB 2047 (Campus –Based Offices at the CSU and UC)</a:t>
          </a:r>
          <a:endParaRPr lang="en-US" sz="2300" kern="1200" dirty="0"/>
        </a:p>
      </dsp:txBody>
      <dsp:txXfrm>
        <a:off x="42381" y="1388666"/>
        <a:ext cx="2643571" cy="1281903"/>
      </dsp:txXfrm>
    </dsp:sp>
    <dsp:sp modelId="{D138ED8E-7DEF-4313-9F2C-C43DD0FA3A36}">
      <dsp:nvSpPr>
        <dsp:cNvPr id="0" name=""/>
        <dsp:cNvSpPr/>
      </dsp:nvSpPr>
      <dsp:spPr>
        <a:xfrm rot="19457599">
          <a:off x="2599742" y="1607948"/>
          <a:ext cx="1341519" cy="60380"/>
        </a:xfrm>
        <a:custGeom>
          <a:avLst/>
          <a:gdLst/>
          <a:ahLst/>
          <a:cxnLst/>
          <a:rect l="0" t="0" r="0" b="0"/>
          <a:pathLst>
            <a:path>
              <a:moveTo>
                <a:pt x="0" y="30190"/>
              </a:moveTo>
              <a:lnTo>
                <a:pt x="1341519" y="3019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236964" y="1604601"/>
        <a:ext cx="67075" cy="67075"/>
      </dsp:txXfrm>
    </dsp:sp>
    <dsp:sp modelId="{A48546C3-4137-4FBD-9AC9-D1651885D6BC}">
      <dsp:nvSpPr>
        <dsp:cNvPr id="0" name=""/>
        <dsp:cNvSpPr/>
      </dsp:nvSpPr>
      <dsp:spPr>
        <a:xfrm>
          <a:off x="3815169" y="565825"/>
          <a:ext cx="2723335" cy="1361667"/>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smtClean="0"/>
            <a:t>Works with Confidential Advocates (AB 2492)</a:t>
          </a:r>
          <a:endParaRPr lang="en-US" sz="2300" kern="1200" dirty="0"/>
        </a:p>
      </dsp:txBody>
      <dsp:txXfrm>
        <a:off x="3855051" y="605707"/>
        <a:ext cx="2643571" cy="1281903"/>
      </dsp:txXfrm>
    </dsp:sp>
    <dsp:sp modelId="{61C661DE-1B7C-4BF6-8CDE-E231271D40BA}">
      <dsp:nvSpPr>
        <dsp:cNvPr id="0" name=""/>
        <dsp:cNvSpPr/>
      </dsp:nvSpPr>
      <dsp:spPr>
        <a:xfrm>
          <a:off x="6538505" y="1216469"/>
          <a:ext cx="1089334" cy="60380"/>
        </a:xfrm>
        <a:custGeom>
          <a:avLst/>
          <a:gdLst/>
          <a:ahLst/>
          <a:cxnLst/>
          <a:rect l="0" t="0" r="0" b="0"/>
          <a:pathLst>
            <a:path>
              <a:moveTo>
                <a:pt x="0" y="30190"/>
              </a:moveTo>
              <a:lnTo>
                <a:pt x="1089334" y="30190"/>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7055939" y="1219426"/>
        <a:ext cx="54466" cy="54466"/>
      </dsp:txXfrm>
    </dsp:sp>
    <dsp:sp modelId="{B1FBEECC-5BE0-45F1-A09A-5060EF9996E2}">
      <dsp:nvSpPr>
        <dsp:cNvPr id="0" name=""/>
        <dsp:cNvSpPr/>
      </dsp:nvSpPr>
      <dsp:spPr>
        <a:xfrm>
          <a:off x="7627839" y="565825"/>
          <a:ext cx="2723335" cy="1361667"/>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smtClean="0"/>
            <a:t>To provide supportive measures to students and employees</a:t>
          </a:r>
          <a:endParaRPr lang="en-US" sz="2300" kern="1200" dirty="0"/>
        </a:p>
      </dsp:txBody>
      <dsp:txXfrm>
        <a:off x="7667721" y="605707"/>
        <a:ext cx="2643571" cy="1281903"/>
      </dsp:txXfrm>
    </dsp:sp>
    <dsp:sp modelId="{CAD826CB-6AB2-4257-805A-4D9C6898D331}">
      <dsp:nvSpPr>
        <dsp:cNvPr id="0" name=""/>
        <dsp:cNvSpPr/>
      </dsp:nvSpPr>
      <dsp:spPr>
        <a:xfrm rot="2142401">
          <a:off x="2599742" y="2390907"/>
          <a:ext cx="1341519" cy="60380"/>
        </a:xfrm>
        <a:custGeom>
          <a:avLst/>
          <a:gdLst/>
          <a:ahLst/>
          <a:cxnLst/>
          <a:rect l="0" t="0" r="0" b="0"/>
          <a:pathLst>
            <a:path>
              <a:moveTo>
                <a:pt x="0" y="30190"/>
              </a:moveTo>
              <a:lnTo>
                <a:pt x="1341519" y="3019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236964" y="2387560"/>
        <a:ext cx="67075" cy="67075"/>
      </dsp:txXfrm>
    </dsp:sp>
    <dsp:sp modelId="{D1411B0B-AF67-4572-AA48-109E609F6BC1}">
      <dsp:nvSpPr>
        <dsp:cNvPr id="0" name=""/>
        <dsp:cNvSpPr/>
      </dsp:nvSpPr>
      <dsp:spPr>
        <a:xfrm>
          <a:off x="3815169" y="2131743"/>
          <a:ext cx="2723335" cy="1361667"/>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smtClean="0"/>
            <a:t>Implements training based on AB 2608</a:t>
          </a:r>
          <a:endParaRPr lang="en-US" sz="2300" kern="1200" dirty="0"/>
        </a:p>
      </dsp:txBody>
      <dsp:txXfrm>
        <a:off x="3855051" y="2171625"/>
        <a:ext cx="2643571" cy="1281903"/>
      </dsp:txXfrm>
    </dsp:sp>
    <dsp:sp modelId="{31AAF6C0-A0BE-4D61-B80B-F98BF62745E5}">
      <dsp:nvSpPr>
        <dsp:cNvPr id="0" name=""/>
        <dsp:cNvSpPr/>
      </dsp:nvSpPr>
      <dsp:spPr>
        <a:xfrm>
          <a:off x="6538505" y="2782387"/>
          <a:ext cx="1089334" cy="60380"/>
        </a:xfrm>
        <a:custGeom>
          <a:avLst/>
          <a:gdLst/>
          <a:ahLst/>
          <a:cxnLst/>
          <a:rect l="0" t="0" r="0" b="0"/>
          <a:pathLst>
            <a:path>
              <a:moveTo>
                <a:pt x="0" y="30190"/>
              </a:moveTo>
              <a:lnTo>
                <a:pt x="1089334" y="30190"/>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7055939" y="2785344"/>
        <a:ext cx="54466" cy="54466"/>
      </dsp:txXfrm>
    </dsp:sp>
    <dsp:sp modelId="{35A7D3FE-D028-4A11-8E8E-EEA90E4A443A}">
      <dsp:nvSpPr>
        <dsp:cNvPr id="0" name=""/>
        <dsp:cNvSpPr/>
      </dsp:nvSpPr>
      <dsp:spPr>
        <a:xfrm>
          <a:off x="7627839" y="2131743"/>
          <a:ext cx="2723335" cy="1361667"/>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smtClean="0"/>
            <a:t>Provides the training to students. </a:t>
          </a:r>
          <a:endParaRPr lang="en-US" sz="2300" kern="1200" dirty="0"/>
        </a:p>
      </dsp:txBody>
      <dsp:txXfrm>
        <a:off x="7667721" y="2171625"/>
        <a:ext cx="2643571" cy="12819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0EB905-0328-489C-835B-9BC3AAAE7766}">
      <dsp:nvSpPr>
        <dsp:cNvPr id="0" name=""/>
        <dsp:cNvSpPr/>
      </dsp:nvSpPr>
      <dsp:spPr>
        <a:xfrm>
          <a:off x="5176837" y="1057255"/>
          <a:ext cx="221952" cy="972363"/>
        </a:xfrm>
        <a:custGeom>
          <a:avLst/>
          <a:gdLst/>
          <a:ahLst/>
          <a:cxnLst/>
          <a:rect l="0" t="0" r="0" b="0"/>
          <a:pathLst>
            <a:path>
              <a:moveTo>
                <a:pt x="0" y="0"/>
              </a:moveTo>
              <a:lnTo>
                <a:pt x="0" y="972363"/>
              </a:lnTo>
              <a:lnTo>
                <a:pt x="221952" y="972363"/>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EA64901-3EEB-4EB4-A516-1CD036484396}">
      <dsp:nvSpPr>
        <dsp:cNvPr id="0" name=""/>
        <dsp:cNvSpPr/>
      </dsp:nvSpPr>
      <dsp:spPr>
        <a:xfrm>
          <a:off x="2915881" y="1057255"/>
          <a:ext cx="2260955" cy="699097"/>
        </a:xfrm>
        <a:custGeom>
          <a:avLst/>
          <a:gdLst/>
          <a:ahLst/>
          <a:cxnLst/>
          <a:rect l="0" t="0" r="0" b="0"/>
          <a:pathLst>
            <a:path>
              <a:moveTo>
                <a:pt x="2260955" y="0"/>
              </a:moveTo>
              <a:lnTo>
                <a:pt x="2260955" y="699097"/>
              </a:lnTo>
              <a:lnTo>
                <a:pt x="0" y="699097"/>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459A26-E508-45B9-ADB2-4E54CE7EF2AC}">
      <dsp:nvSpPr>
        <dsp:cNvPr id="0" name=""/>
        <dsp:cNvSpPr/>
      </dsp:nvSpPr>
      <dsp:spPr>
        <a:xfrm>
          <a:off x="5176837" y="1057255"/>
          <a:ext cx="2557738" cy="1944726"/>
        </a:xfrm>
        <a:custGeom>
          <a:avLst/>
          <a:gdLst/>
          <a:ahLst/>
          <a:cxnLst/>
          <a:rect l="0" t="0" r="0" b="0"/>
          <a:pathLst>
            <a:path>
              <a:moveTo>
                <a:pt x="0" y="0"/>
              </a:moveTo>
              <a:lnTo>
                <a:pt x="0" y="1722774"/>
              </a:lnTo>
              <a:lnTo>
                <a:pt x="2557738" y="1722774"/>
              </a:lnTo>
              <a:lnTo>
                <a:pt x="2557738" y="1944726"/>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A4B8CD-DD44-4CDA-AE5F-6C40FD3CA66C}">
      <dsp:nvSpPr>
        <dsp:cNvPr id="0" name=""/>
        <dsp:cNvSpPr/>
      </dsp:nvSpPr>
      <dsp:spPr>
        <a:xfrm>
          <a:off x="5131117" y="1057255"/>
          <a:ext cx="91440" cy="1944726"/>
        </a:xfrm>
        <a:custGeom>
          <a:avLst/>
          <a:gdLst/>
          <a:ahLst/>
          <a:cxnLst/>
          <a:rect l="0" t="0" r="0" b="0"/>
          <a:pathLst>
            <a:path>
              <a:moveTo>
                <a:pt x="45720" y="0"/>
              </a:moveTo>
              <a:lnTo>
                <a:pt x="45720" y="1944726"/>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E33E20-5355-4F8B-9D5B-647C7AA2388C}">
      <dsp:nvSpPr>
        <dsp:cNvPr id="0" name=""/>
        <dsp:cNvSpPr/>
      </dsp:nvSpPr>
      <dsp:spPr>
        <a:xfrm>
          <a:off x="2619099" y="1057255"/>
          <a:ext cx="2557738" cy="1944726"/>
        </a:xfrm>
        <a:custGeom>
          <a:avLst/>
          <a:gdLst/>
          <a:ahLst/>
          <a:cxnLst/>
          <a:rect l="0" t="0" r="0" b="0"/>
          <a:pathLst>
            <a:path>
              <a:moveTo>
                <a:pt x="2557738" y="0"/>
              </a:moveTo>
              <a:lnTo>
                <a:pt x="2557738" y="1722774"/>
              </a:lnTo>
              <a:lnTo>
                <a:pt x="0" y="1722774"/>
              </a:lnTo>
              <a:lnTo>
                <a:pt x="0" y="1944726"/>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7DD653-F5A0-4420-9525-7E3375E96169}">
      <dsp:nvSpPr>
        <dsp:cNvPr id="0" name=""/>
        <dsp:cNvSpPr/>
      </dsp:nvSpPr>
      <dsp:spPr>
        <a:xfrm>
          <a:off x="4119920" y="338"/>
          <a:ext cx="2113833" cy="1056916"/>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AB 2047 Campus Title IX Offices provide 3 month overview</a:t>
          </a:r>
          <a:endParaRPr lang="en-US" sz="1400" kern="1200" dirty="0"/>
        </a:p>
      </dsp:txBody>
      <dsp:txXfrm>
        <a:off x="4119920" y="338"/>
        <a:ext cx="2113833" cy="1056916"/>
      </dsp:txXfrm>
    </dsp:sp>
    <dsp:sp modelId="{EEF55C45-F895-45E8-809D-FF01101D9748}">
      <dsp:nvSpPr>
        <dsp:cNvPr id="0" name=""/>
        <dsp:cNvSpPr/>
      </dsp:nvSpPr>
      <dsp:spPr>
        <a:xfrm>
          <a:off x="1562182" y="3001981"/>
          <a:ext cx="2113833" cy="1056916"/>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AB 2407 State Audit every three years </a:t>
          </a:r>
          <a:endParaRPr lang="en-US" sz="1400" kern="1200" dirty="0"/>
        </a:p>
      </dsp:txBody>
      <dsp:txXfrm>
        <a:off x="1562182" y="3001981"/>
        <a:ext cx="2113833" cy="1056916"/>
      </dsp:txXfrm>
    </dsp:sp>
    <dsp:sp modelId="{D1F1E508-66BB-4D79-B03C-1231B17ACC07}">
      <dsp:nvSpPr>
        <dsp:cNvPr id="0" name=""/>
        <dsp:cNvSpPr/>
      </dsp:nvSpPr>
      <dsp:spPr>
        <a:xfrm>
          <a:off x="4119920" y="3001981"/>
          <a:ext cx="2113833" cy="1056916"/>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AB 2326 Annual presentation to the Legislature on state of preventing all forms of discrimination on campus. </a:t>
          </a:r>
          <a:endParaRPr lang="en-US" sz="1400" kern="1200" dirty="0"/>
        </a:p>
      </dsp:txBody>
      <dsp:txXfrm>
        <a:off x="4119920" y="3001981"/>
        <a:ext cx="2113833" cy="1056916"/>
      </dsp:txXfrm>
    </dsp:sp>
    <dsp:sp modelId="{69D08F54-D0E0-483E-AC5E-675AD2D3BEA6}">
      <dsp:nvSpPr>
        <dsp:cNvPr id="0" name=""/>
        <dsp:cNvSpPr/>
      </dsp:nvSpPr>
      <dsp:spPr>
        <a:xfrm>
          <a:off x="6677659" y="3001981"/>
          <a:ext cx="2113833" cy="1056916"/>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AB 1790 Updates on the CSU implementation of the State Audit. </a:t>
          </a:r>
          <a:endParaRPr lang="en-US" sz="1400" kern="1200" dirty="0"/>
        </a:p>
      </dsp:txBody>
      <dsp:txXfrm>
        <a:off x="6677659" y="3001981"/>
        <a:ext cx="2113833" cy="1056916"/>
      </dsp:txXfrm>
    </dsp:sp>
    <dsp:sp modelId="{469691D3-E549-420A-9027-AC0899332A7F}">
      <dsp:nvSpPr>
        <dsp:cNvPr id="0" name=""/>
        <dsp:cNvSpPr/>
      </dsp:nvSpPr>
      <dsp:spPr>
        <a:xfrm>
          <a:off x="802048" y="1227894"/>
          <a:ext cx="2113833" cy="1056916"/>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AB 2047 Systemwide Office conducts evaluations every three years of each campus</a:t>
          </a:r>
          <a:endParaRPr lang="en-US" sz="1400" kern="1200" dirty="0"/>
        </a:p>
      </dsp:txBody>
      <dsp:txXfrm>
        <a:off x="802048" y="1227894"/>
        <a:ext cx="2113833" cy="1056916"/>
      </dsp:txXfrm>
    </dsp:sp>
    <dsp:sp modelId="{5829D509-D525-4BFF-BD25-DE2BB7D35DE6}">
      <dsp:nvSpPr>
        <dsp:cNvPr id="0" name=""/>
        <dsp:cNvSpPr/>
      </dsp:nvSpPr>
      <dsp:spPr>
        <a:xfrm>
          <a:off x="5398789" y="1501160"/>
          <a:ext cx="2113833" cy="1056916"/>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SB 1166 The system compiles a report to the Legislature on the adjudication of complaints (December)</a:t>
          </a:r>
          <a:endParaRPr lang="en-US" sz="1400" kern="1200" dirty="0"/>
        </a:p>
      </dsp:txBody>
      <dsp:txXfrm>
        <a:off x="5398789" y="1501160"/>
        <a:ext cx="2113833" cy="105691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dirty="0"/>
              <a:pPr/>
              <a:t>5/28/2024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5/28/2024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5/28/2024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dirty="0"/>
              <a:pPr/>
              <a:t>5/28/2024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dirty="0"/>
              <a:pPr/>
              <a:t>5/28/2024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dirty="0"/>
              <a:pPr/>
              <a:t>5/28/2024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E36636D-D922-432D-A958-524484B5923D}" type="datetimeFigureOut">
              <a:rPr lang="en-US" dirty="0"/>
              <a:pPr/>
              <a:t>5/28/2024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E36636D-D922-432D-A958-524484B5923D}" type="datetimeFigureOut">
              <a:rPr lang="en-US" dirty="0"/>
              <a:pPr/>
              <a:t>5/28/2024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E36636D-D922-432D-A958-524484B5923D}" type="datetimeFigureOut">
              <a:rPr lang="en-US" dirty="0"/>
              <a:pPr/>
              <a:t>5/28/2024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E36636D-D922-432D-A958-524484B5923D}" type="datetimeFigureOut">
              <a:rPr lang="en-US" dirty="0"/>
              <a:pPr/>
              <a:t>5/28/2024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636D-D922-432D-A958-524484B5923D}" type="datetimeFigureOut">
              <a:rPr lang="en-US" dirty="0"/>
              <a:pPr/>
              <a:t>5/28/2024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E36636D-D922-432D-A958-524484B5923D}" type="datetimeFigureOut">
              <a:rPr lang="en-US" dirty="0"/>
              <a:pPr/>
              <a:t>5/28/2024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E36636D-D922-432D-A958-524484B5923D}" type="datetimeFigureOut">
              <a:rPr lang="en-US" dirty="0"/>
              <a:pPr/>
              <a:t>5/28/2024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8E36636D-D922-432D-A958-524484B5923D}" type="datetimeFigureOut">
              <a:rPr lang="en-US" dirty="0"/>
              <a:pPr/>
              <a:t>5/28/2024</a:t>
            </a:fld>
            <a:endParaRPr lang="en-US" dirty="0"/>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DF28FB93-0A08-4E7D-8E63-9EFA29F1E093}"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2" r:id="rId10"/>
    <p:sldLayoutId id="2147483853" r:id="rId11"/>
    <p:sldLayoutId id="2147483854" r:id="rId12"/>
    <p:sldLayoutId id="2147483855" r:id="rId13"/>
    <p:sldLayoutId id="2147483858" r:id="rId14"/>
    <p:sldLayoutId id="2147483859" r:id="rId15"/>
    <p:sldLayoutId id="2147483850" r:id="rId16"/>
    <p:sldLayoutId id="2147483851"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 Call To Action </a:t>
            </a:r>
            <a:endParaRPr lang="en-US" dirty="0"/>
          </a:p>
        </p:txBody>
      </p:sp>
      <p:sp>
        <p:nvSpPr>
          <p:cNvPr id="3" name="Subtitle 2"/>
          <p:cNvSpPr>
            <a:spLocks noGrp="1"/>
          </p:cNvSpPr>
          <p:nvPr>
            <p:ph type="subTitle" idx="1"/>
          </p:nvPr>
        </p:nvSpPr>
        <p:spPr/>
        <p:txBody>
          <a:bodyPr/>
          <a:lstStyle/>
          <a:p>
            <a:r>
              <a:rPr lang="en-US" dirty="0" smtClean="0"/>
              <a:t>Legislative Bill Package as of April 15, 2024</a:t>
            </a:r>
            <a:endParaRPr lang="en-US" dirty="0"/>
          </a:p>
        </p:txBody>
      </p:sp>
    </p:spTree>
    <p:extLst>
      <p:ext uri="{BB962C8B-B14F-4D97-AF65-F5344CB8AC3E}">
        <p14:creationId xmlns:p14="http://schemas.microsoft.com/office/powerpoint/2010/main" val="31049147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Bill Package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SB 1491 -</a:t>
            </a:r>
            <a:r>
              <a:rPr lang="en-US" dirty="0"/>
              <a:t>Protections for LGBTQ+ students.</a:t>
            </a:r>
          </a:p>
          <a:p>
            <a:r>
              <a:rPr lang="en-US" dirty="0" smtClean="0"/>
              <a:t>AB 1905 – Restricts the use of retreat rights, letters of recommendations, settlements, and informal resolutions.</a:t>
            </a:r>
          </a:p>
          <a:p>
            <a:r>
              <a:rPr lang="en-US" dirty="0" smtClean="0"/>
              <a:t>AB 810 – Requires additional employment verifications to ensure campuses are not hiring sexual harassers. </a:t>
            </a:r>
          </a:p>
          <a:p>
            <a:r>
              <a:rPr lang="en-US" dirty="0" smtClean="0"/>
              <a:t>AB 2987 – Adds timelines for notifications of status updates for complainants and respondents and creates a timeline for a notification of disciplinary sanctions to the respondent. </a:t>
            </a:r>
          </a:p>
          <a:p>
            <a:r>
              <a:rPr lang="en-US" dirty="0" smtClean="0"/>
              <a:t>AB 2048 – Establishes a working group to address how community colleges can address and prevent sex discrimination on campus. </a:t>
            </a:r>
          </a:p>
          <a:p>
            <a:endParaRPr lang="en-US" dirty="0" smtClean="0"/>
          </a:p>
          <a:p>
            <a:pPr marL="36900" indent="0">
              <a:buNone/>
            </a:pPr>
            <a:r>
              <a:rPr lang="en-US" dirty="0" smtClean="0"/>
              <a:t> </a:t>
            </a:r>
            <a:endParaRPr lang="en-US" dirty="0"/>
          </a:p>
        </p:txBody>
      </p:sp>
    </p:spTree>
    <p:extLst>
      <p:ext uri="{BB962C8B-B14F-4D97-AF65-F5344CB8AC3E}">
        <p14:creationId xmlns:p14="http://schemas.microsoft.com/office/powerpoint/2010/main" val="11667668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Bills that work in tandem with each other</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989261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Campus Based Bills: </a:t>
            </a:r>
            <a:br>
              <a:rPr lang="en-US" dirty="0" smtClean="0"/>
            </a:br>
            <a:r>
              <a:rPr lang="en-US" dirty="0" smtClean="0"/>
              <a:t>AB 2492 (Irwin)</a:t>
            </a:r>
            <a:endParaRPr lang="en-US" dirty="0"/>
          </a:p>
        </p:txBody>
      </p:sp>
      <p:sp>
        <p:nvSpPr>
          <p:cNvPr id="3" name="Content Placeholder 2"/>
          <p:cNvSpPr>
            <a:spLocks noGrp="1"/>
          </p:cNvSpPr>
          <p:nvPr>
            <p:ph idx="1"/>
          </p:nvPr>
        </p:nvSpPr>
        <p:spPr/>
        <p:txBody>
          <a:bodyPr/>
          <a:lstStyle/>
          <a:p>
            <a:r>
              <a:rPr lang="en-US" dirty="0" smtClean="0"/>
              <a:t>What does the bill do?</a:t>
            </a:r>
          </a:p>
          <a:p>
            <a:pPr lvl="1"/>
            <a:r>
              <a:rPr lang="en-US" dirty="0" smtClean="0"/>
              <a:t>Establishes the following positions on campus to assist students, faculty, and staff during the adjudication of a complaint of sexual harassment: </a:t>
            </a:r>
          </a:p>
          <a:p>
            <a:pPr lvl="2"/>
            <a:r>
              <a:rPr lang="en-US" dirty="0" smtClean="0"/>
              <a:t>Respondent Services Coordinator</a:t>
            </a:r>
          </a:p>
          <a:p>
            <a:pPr lvl="2"/>
            <a:r>
              <a:rPr lang="en-US" dirty="0" smtClean="0"/>
              <a:t>Student Confidential Advocate</a:t>
            </a:r>
          </a:p>
          <a:p>
            <a:pPr lvl="2"/>
            <a:r>
              <a:rPr lang="en-US" dirty="0" smtClean="0"/>
              <a:t>Employee Confidential Advocate</a:t>
            </a:r>
          </a:p>
          <a:p>
            <a:pPr lvl="1"/>
            <a:r>
              <a:rPr lang="en-US" dirty="0" smtClean="0"/>
              <a:t>Separate and independent from the Title IX office but able to assist in connecting to the Title IX office and able to provide supportive measures if the victim does not file a formal complaint. </a:t>
            </a:r>
          </a:p>
          <a:p>
            <a:pPr lvl="2"/>
            <a:endParaRPr lang="en-US" dirty="0" smtClean="0"/>
          </a:p>
          <a:p>
            <a:endParaRPr lang="en-US" dirty="0"/>
          </a:p>
        </p:txBody>
      </p:sp>
    </p:spTree>
    <p:extLst>
      <p:ext uri="{BB962C8B-B14F-4D97-AF65-F5344CB8AC3E}">
        <p14:creationId xmlns:p14="http://schemas.microsoft.com/office/powerpoint/2010/main" val="723534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Campus-Based Bills:</a:t>
            </a:r>
            <a:br>
              <a:rPr lang="en-US" dirty="0" smtClean="0"/>
            </a:br>
            <a:r>
              <a:rPr lang="en-US" dirty="0" smtClean="0"/>
              <a:t> AB 2608 (Gabriel)</a:t>
            </a:r>
            <a:endParaRPr lang="en-US" dirty="0"/>
          </a:p>
        </p:txBody>
      </p:sp>
      <p:sp>
        <p:nvSpPr>
          <p:cNvPr id="3" name="Content Placeholder 2"/>
          <p:cNvSpPr>
            <a:spLocks noGrp="1"/>
          </p:cNvSpPr>
          <p:nvPr>
            <p:ph idx="1"/>
          </p:nvPr>
        </p:nvSpPr>
        <p:spPr/>
        <p:txBody>
          <a:bodyPr/>
          <a:lstStyle/>
          <a:p>
            <a:r>
              <a:rPr lang="en-US" dirty="0" smtClean="0"/>
              <a:t>What does the bill do? </a:t>
            </a:r>
          </a:p>
          <a:p>
            <a:pPr lvl="1"/>
            <a:r>
              <a:rPr lang="en-US" dirty="0" smtClean="0"/>
              <a:t>Requires campuses to include drug-facilitated sexual assault prevention training to their sexual harassment training as required by law. </a:t>
            </a:r>
            <a:endParaRPr lang="en-US" dirty="0"/>
          </a:p>
        </p:txBody>
      </p:sp>
    </p:spTree>
    <p:extLst>
      <p:ext uri="{BB962C8B-B14F-4D97-AF65-F5344CB8AC3E}">
        <p14:creationId xmlns:p14="http://schemas.microsoft.com/office/powerpoint/2010/main" val="20983335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Campus Bills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81001416"/>
              </p:ext>
            </p:extLst>
          </p:nvPr>
        </p:nvGraphicFramePr>
        <p:xfrm>
          <a:off x="914400" y="1731963"/>
          <a:ext cx="10353675" cy="4059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47898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Bill Package </a:t>
            </a:r>
            <a:endParaRPr lang="en-US" dirty="0"/>
          </a:p>
        </p:txBody>
      </p:sp>
      <p:sp>
        <p:nvSpPr>
          <p:cNvPr id="3" name="Content Placeholder 2"/>
          <p:cNvSpPr>
            <a:spLocks noGrp="1"/>
          </p:cNvSpPr>
          <p:nvPr>
            <p:ph idx="1"/>
          </p:nvPr>
        </p:nvSpPr>
        <p:spPr/>
        <p:txBody>
          <a:bodyPr>
            <a:normAutofit fontScale="92500" lnSpcReduction="20000"/>
          </a:bodyPr>
          <a:lstStyle/>
          <a:p>
            <a:r>
              <a:rPr lang="en-US" dirty="0"/>
              <a:t>SB 1491 -Protections for LGBTQ+ students.</a:t>
            </a:r>
          </a:p>
          <a:p>
            <a:r>
              <a:rPr lang="en-US" dirty="0"/>
              <a:t>AB 1905 – Restricts the use of retreat rights, letters of recommendations, settlements, and informal resolutions.</a:t>
            </a:r>
          </a:p>
          <a:p>
            <a:r>
              <a:rPr lang="en-US" dirty="0"/>
              <a:t>AB 810 – Requires additional employment verifications to ensure campuses are not hiring sexual harassers. </a:t>
            </a:r>
          </a:p>
          <a:p>
            <a:r>
              <a:rPr lang="en-US" dirty="0"/>
              <a:t>AB 2987 – Adds timelines for notifications of status updates for complainants and respondents and creates a timeline for a notification of disciplinary sanctions to the respondent. </a:t>
            </a:r>
          </a:p>
          <a:p>
            <a:r>
              <a:rPr lang="en-US" dirty="0"/>
              <a:t>AB 2048 – Establishes a working group to address how community colleges can address and prevent sex discrimination on campus. </a:t>
            </a:r>
          </a:p>
          <a:p>
            <a:r>
              <a:rPr lang="en-US" dirty="0" smtClean="0"/>
              <a:t>AB 2492 – Campus-based confidential advocates and respondent coordinators</a:t>
            </a:r>
          </a:p>
          <a:p>
            <a:r>
              <a:rPr lang="en-US" dirty="0" smtClean="0"/>
              <a:t>AB 2608 – Provides specifics for the training administered by CCC, CSU, and UC campuses</a:t>
            </a:r>
          </a:p>
          <a:p>
            <a:pPr marL="36900" indent="0">
              <a:buNone/>
            </a:pPr>
            <a:r>
              <a:rPr lang="en-US" dirty="0" smtClean="0"/>
              <a:t> </a:t>
            </a:r>
            <a:endParaRPr lang="en-US" dirty="0"/>
          </a:p>
        </p:txBody>
      </p:sp>
    </p:spTree>
    <p:extLst>
      <p:ext uri="{BB962C8B-B14F-4D97-AF65-F5344CB8AC3E}">
        <p14:creationId xmlns:p14="http://schemas.microsoft.com/office/powerpoint/2010/main" val="12506866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Systemwide Bills  </a:t>
            </a:r>
            <a:br>
              <a:rPr lang="en-US" dirty="0" smtClean="0"/>
            </a:br>
            <a:r>
              <a:rPr lang="en-US" dirty="0" smtClean="0"/>
              <a:t>AB 2047 (M. Fong)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What does the bill do? </a:t>
            </a:r>
          </a:p>
          <a:p>
            <a:pPr lvl="1"/>
            <a:r>
              <a:rPr lang="en-US" dirty="0" smtClean="0"/>
              <a:t>Establish Systemwide Office of Civil Rights (Title IX) and a Systemwide Title IX coordinator for the CSU and the UC </a:t>
            </a:r>
          </a:p>
          <a:p>
            <a:pPr lvl="1"/>
            <a:r>
              <a:rPr lang="en-US" dirty="0" smtClean="0"/>
              <a:t>The systemwide office is tasked with: </a:t>
            </a:r>
          </a:p>
          <a:p>
            <a:pPr lvl="2"/>
            <a:r>
              <a:rPr lang="en-US" dirty="0" smtClean="0"/>
              <a:t>Establishing a systemwide nondiscrimination policy and updating the policy annually </a:t>
            </a:r>
          </a:p>
          <a:p>
            <a:pPr lvl="2"/>
            <a:r>
              <a:rPr lang="en-US" dirty="0" smtClean="0"/>
              <a:t>Adjudicates complaints against a campus leader or campus Title IX coordinator, board members of the systemwide board, and complaints against employees of the systemwide office </a:t>
            </a:r>
          </a:p>
          <a:p>
            <a:pPr lvl="2"/>
            <a:r>
              <a:rPr lang="en-US" dirty="0" smtClean="0"/>
              <a:t>Provide annual training for personnel in campus-based Title IX offices</a:t>
            </a:r>
          </a:p>
          <a:p>
            <a:pPr lvl="2"/>
            <a:r>
              <a:rPr lang="en-US" dirty="0" smtClean="0"/>
              <a:t>Establish best practices and guidance for the prevention of sex discrimination</a:t>
            </a:r>
          </a:p>
          <a:p>
            <a:pPr lvl="2"/>
            <a:r>
              <a:rPr lang="en-US" dirty="0" smtClean="0"/>
              <a:t>Develop and implement a comprehensive prevention and training programs for the whole system</a:t>
            </a:r>
          </a:p>
          <a:p>
            <a:pPr lvl="2"/>
            <a:r>
              <a:rPr lang="en-US" dirty="0" smtClean="0"/>
              <a:t>Processes appeals </a:t>
            </a:r>
          </a:p>
          <a:p>
            <a:pPr lvl="2"/>
            <a:r>
              <a:rPr lang="en-US" dirty="0" smtClean="0"/>
              <a:t>Establishes disciplinary sanctions for the whole system</a:t>
            </a:r>
          </a:p>
          <a:p>
            <a:pPr lvl="2"/>
            <a:r>
              <a:rPr lang="en-US" dirty="0" smtClean="0"/>
              <a:t>Annually assess whether the office needs additional staff</a:t>
            </a:r>
          </a:p>
          <a:p>
            <a:pPr lvl="2"/>
            <a:endParaRPr lang="en-US" dirty="0" smtClean="0"/>
          </a:p>
          <a:p>
            <a:pPr lvl="2"/>
            <a:endParaRPr lang="en-US" dirty="0"/>
          </a:p>
        </p:txBody>
      </p:sp>
    </p:spTree>
    <p:extLst>
      <p:ext uri="{BB962C8B-B14F-4D97-AF65-F5344CB8AC3E}">
        <p14:creationId xmlns:p14="http://schemas.microsoft.com/office/powerpoint/2010/main" val="4225659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 2047 Continued</a:t>
            </a:r>
            <a:endParaRPr lang="en-US" dirty="0"/>
          </a:p>
        </p:txBody>
      </p:sp>
      <p:sp>
        <p:nvSpPr>
          <p:cNvPr id="3" name="Content Placeholder 2"/>
          <p:cNvSpPr>
            <a:spLocks noGrp="1"/>
          </p:cNvSpPr>
          <p:nvPr>
            <p:ph idx="1"/>
          </p:nvPr>
        </p:nvSpPr>
        <p:spPr/>
        <p:txBody>
          <a:bodyPr/>
          <a:lstStyle/>
          <a:p>
            <a:pPr lvl="1"/>
            <a:r>
              <a:rPr lang="en-US" dirty="0"/>
              <a:t>Codifies the requirement for each campus of the CSU and UC </a:t>
            </a:r>
            <a:r>
              <a:rPr lang="en-US" dirty="0" smtClean="0"/>
              <a:t>to </a:t>
            </a:r>
            <a:r>
              <a:rPr lang="en-US" dirty="0"/>
              <a:t>have a stand-alone, independent, Title IX office. The Title IX office will do the following: </a:t>
            </a:r>
          </a:p>
          <a:p>
            <a:pPr lvl="2"/>
            <a:r>
              <a:rPr lang="en-US" dirty="0"/>
              <a:t>Administer trainings (details provided in Asm. Gabriel’s bill)</a:t>
            </a:r>
          </a:p>
          <a:p>
            <a:pPr lvl="2"/>
            <a:r>
              <a:rPr lang="en-US" dirty="0"/>
              <a:t>Adjudicate complaints of sex discrimination</a:t>
            </a:r>
          </a:p>
          <a:p>
            <a:pPr lvl="2"/>
            <a:r>
              <a:rPr lang="en-US" dirty="0"/>
              <a:t>Provide supportive measures in tandem with Confidential Advocates (established by Asm. Irwin’s bill)</a:t>
            </a:r>
          </a:p>
          <a:p>
            <a:pPr lvl="2"/>
            <a:r>
              <a:rPr lang="en-US" dirty="0"/>
              <a:t>Maintain a case management system</a:t>
            </a:r>
          </a:p>
          <a:p>
            <a:pPr lvl="2"/>
            <a:r>
              <a:rPr lang="en-US" dirty="0"/>
              <a:t>Develop and implement a comprehensive prevention and outreach campaign</a:t>
            </a:r>
          </a:p>
          <a:p>
            <a:pPr lvl="2"/>
            <a:r>
              <a:rPr lang="en-US" dirty="0"/>
              <a:t>Meet with the campus leader once every three months to report on the activities of Title IX office</a:t>
            </a:r>
          </a:p>
          <a:p>
            <a:endParaRPr lang="en-US" dirty="0"/>
          </a:p>
        </p:txBody>
      </p:sp>
    </p:spTree>
    <p:extLst>
      <p:ext uri="{BB962C8B-B14F-4D97-AF65-F5344CB8AC3E}">
        <p14:creationId xmlns:p14="http://schemas.microsoft.com/office/powerpoint/2010/main" val="30320832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Bill Package </a:t>
            </a:r>
            <a:endParaRPr lang="en-US" dirty="0"/>
          </a:p>
        </p:txBody>
      </p:sp>
      <p:sp>
        <p:nvSpPr>
          <p:cNvPr id="3" name="Content Placeholder 2"/>
          <p:cNvSpPr>
            <a:spLocks noGrp="1"/>
          </p:cNvSpPr>
          <p:nvPr>
            <p:ph idx="1"/>
          </p:nvPr>
        </p:nvSpPr>
        <p:spPr>
          <a:xfrm>
            <a:off x="913795" y="1732449"/>
            <a:ext cx="10353762" cy="4515951"/>
          </a:xfrm>
        </p:spPr>
        <p:txBody>
          <a:bodyPr>
            <a:normAutofit fontScale="92500" lnSpcReduction="20000"/>
          </a:bodyPr>
          <a:lstStyle/>
          <a:p>
            <a:r>
              <a:rPr lang="en-US" dirty="0"/>
              <a:t>SB 1491 -Protections for LGBTQ+ students.</a:t>
            </a:r>
          </a:p>
          <a:p>
            <a:r>
              <a:rPr lang="en-US" dirty="0"/>
              <a:t>AB 1905 – Restricts the use of retreat rights, letters of recommendations, settlements, and informal resolutions.</a:t>
            </a:r>
          </a:p>
          <a:p>
            <a:r>
              <a:rPr lang="en-US" dirty="0"/>
              <a:t>AB 810 – Requires additional employment verifications to ensure campuses are not hiring sexual harassers. </a:t>
            </a:r>
          </a:p>
          <a:p>
            <a:r>
              <a:rPr lang="en-US" dirty="0"/>
              <a:t>AB 2987 – Adds timelines for notifications of status updates for complainants and respondents and creates a timeline for a notification of disciplinary sanctions to the respondent. </a:t>
            </a:r>
          </a:p>
          <a:p>
            <a:r>
              <a:rPr lang="en-US" dirty="0"/>
              <a:t>AB 2048 – Establishes a working group to address how community colleges can address and prevent sex discrimination on campus. </a:t>
            </a:r>
          </a:p>
          <a:p>
            <a:r>
              <a:rPr lang="en-US" dirty="0"/>
              <a:t>AB 2492 – Campus-based confidential advocates and respondent coordinators</a:t>
            </a:r>
          </a:p>
          <a:p>
            <a:r>
              <a:rPr lang="en-US" dirty="0"/>
              <a:t>AB 2608 – Provides specifics for the training administered by CCC, CSU, and UC </a:t>
            </a:r>
            <a:r>
              <a:rPr lang="en-US" dirty="0" smtClean="0"/>
              <a:t>campuses</a:t>
            </a:r>
          </a:p>
          <a:p>
            <a:r>
              <a:rPr lang="en-US" dirty="0" smtClean="0"/>
              <a:t>AB 2047 – Systemwide Civil Rights offices at the CSU and UC and campus-based Title IX offices at CSU and UC campuses. </a:t>
            </a:r>
          </a:p>
          <a:p>
            <a:pPr marL="36900" indent="0">
              <a:buNone/>
            </a:pPr>
            <a:r>
              <a:rPr lang="en-US" dirty="0" smtClean="0"/>
              <a:t> </a:t>
            </a:r>
            <a:endParaRPr lang="en-US" dirty="0"/>
          </a:p>
        </p:txBody>
      </p:sp>
    </p:spTree>
    <p:extLst>
      <p:ext uri="{BB962C8B-B14F-4D97-AF65-F5344CB8AC3E}">
        <p14:creationId xmlns:p14="http://schemas.microsoft.com/office/powerpoint/2010/main" val="37482614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Reporting Bills</a:t>
            </a:r>
            <a:br>
              <a:rPr lang="en-US" dirty="0" smtClean="0"/>
            </a:br>
            <a:r>
              <a:rPr lang="en-US" dirty="0" smtClean="0"/>
              <a:t>SB 1166 (Dodd) </a:t>
            </a:r>
            <a:endParaRPr lang="en-US" dirty="0"/>
          </a:p>
        </p:txBody>
      </p:sp>
      <p:sp>
        <p:nvSpPr>
          <p:cNvPr id="3" name="Content Placeholder 2"/>
          <p:cNvSpPr>
            <a:spLocks noGrp="1"/>
          </p:cNvSpPr>
          <p:nvPr>
            <p:ph idx="1"/>
          </p:nvPr>
        </p:nvSpPr>
        <p:spPr>
          <a:xfrm>
            <a:off x="913795" y="1732450"/>
            <a:ext cx="10353762" cy="4145836"/>
          </a:xfrm>
        </p:spPr>
        <p:txBody>
          <a:bodyPr>
            <a:normAutofit/>
          </a:bodyPr>
          <a:lstStyle/>
          <a:p>
            <a:r>
              <a:rPr lang="en-US" sz="2400" dirty="0" smtClean="0"/>
              <a:t>Establishes annual reporting requirements for the CCC and the CSU and requests the UC to conduct an annual report on the outcome of complaints and a summation of activities undertaken by each campus to prevent sex discrimination. </a:t>
            </a:r>
          </a:p>
          <a:p>
            <a:r>
              <a:rPr lang="en-US" sz="2400" dirty="0" smtClean="0"/>
              <a:t>The reports are required to be presented to the systemwide board during the annual presentation established by AB 2047. </a:t>
            </a:r>
          </a:p>
          <a:p>
            <a:r>
              <a:rPr lang="en-US" sz="2400" dirty="0" smtClean="0"/>
              <a:t>The report would be provided by December 1 of each year and would have the previous academic year information so December 2024 would have the 2023-2024 academic year information. </a:t>
            </a:r>
          </a:p>
        </p:txBody>
      </p:sp>
    </p:spTree>
    <p:extLst>
      <p:ext uri="{BB962C8B-B14F-4D97-AF65-F5344CB8AC3E}">
        <p14:creationId xmlns:p14="http://schemas.microsoft.com/office/powerpoint/2010/main" val="1629708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Bill Package</a:t>
            </a:r>
            <a:endParaRPr lang="en-US" dirty="0"/>
          </a:p>
        </p:txBody>
      </p:sp>
      <p:sp>
        <p:nvSpPr>
          <p:cNvPr id="3" name="Content Placeholder 2"/>
          <p:cNvSpPr>
            <a:spLocks noGrp="1"/>
          </p:cNvSpPr>
          <p:nvPr>
            <p:ph idx="1"/>
          </p:nvPr>
        </p:nvSpPr>
        <p:spPr>
          <a:xfrm>
            <a:off x="913795" y="1732449"/>
            <a:ext cx="10353762" cy="4848105"/>
          </a:xfrm>
        </p:spPr>
        <p:txBody>
          <a:bodyPr>
            <a:normAutofit lnSpcReduction="10000"/>
          </a:bodyPr>
          <a:lstStyle/>
          <a:p>
            <a:r>
              <a:rPr lang="en-US" dirty="0" smtClean="0"/>
              <a:t>SB 1491 (Eggman) </a:t>
            </a:r>
          </a:p>
          <a:p>
            <a:r>
              <a:rPr lang="en-US" dirty="0" smtClean="0"/>
              <a:t>AB 2326 (Alvarez)</a:t>
            </a:r>
          </a:p>
          <a:p>
            <a:r>
              <a:rPr lang="en-US" dirty="0" smtClean="0"/>
              <a:t>AB 1905 (Addis)</a:t>
            </a:r>
          </a:p>
          <a:p>
            <a:r>
              <a:rPr lang="en-US" dirty="0" smtClean="0"/>
              <a:t>SB 1166 (Dodd)</a:t>
            </a:r>
          </a:p>
          <a:p>
            <a:r>
              <a:rPr lang="en-US" dirty="0" smtClean="0"/>
              <a:t>AB 810 (Friedman)</a:t>
            </a:r>
          </a:p>
          <a:p>
            <a:r>
              <a:rPr lang="en-US" dirty="0" smtClean="0"/>
              <a:t>AB 2407 (Hart)</a:t>
            </a:r>
          </a:p>
          <a:p>
            <a:r>
              <a:rPr lang="en-US" dirty="0" smtClean="0"/>
              <a:t>AB 2047 and AB 2048 (M. Fong)</a:t>
            </a:r>
          </a:p>
          <a:p>
            <a:r>
              <a:rPr lang="en-US" dirty="0" smtClean="0"/>
              <a:t>AB 2608 (Gabriel) </a:t>
            </a:r>
          </a:p>
          <a:p>
            <a:r>
              <a:rPr lang="en-US" dirty="0" smtClean="0"/>
              <a:t>AB 1790 (Connolly)</a:t>
            </a:r>
          </a:p>
          <a:p>
            <a:r>
              <a:rPr lang="en-US" dirty="0" smtClean="0"/>
              <a:t>AB 2492 (Irwin)</a:t>
            </a:r>
          </a:p>
          <a:p>
            <a:r>
              <a:rPr lang="en-US" dirty="0" smtClean="0"/>
              <a:t>AB 2987 (Ortega)</a:t>
            </a:r>
          </a:p>
          <a:p>
            <a:endParaRPr lang="en-US" dirty="0"/>
          </a:p>
        </p:txBody>
      </p:sp>
    </p:spTree>
    <p:extLst>
      <p:ext uri="{BB962C8B-B14F-4D97-AF65-F5344CB8AC3E}">
        <p14:creationId xmlns:p14="http://schemas.microsoft.com/office/powerpoint/2010/main" val="33273538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Reporting Bills </a:t>
            </a:r>
            <a:br>
              <a:rPr lang="en-US" dirty="0" smtClean="0"/>
            </a:br>
            <a:r>
              <a:rPr lang="en-US" dirty="0" smtClean="0"/>
              <a:t> AB 2407 (Hart)</a:t>
            </a:r>
            <a:endParaRPr lang="en-US" dirty="0"/>
          </a:p>
        </p:txBody>
      </p:sp>
      <p:sp>
        <p:nvSpPr>
          <p:cNvPr id="3" name="Content Placeholder 2"/>
          <p:cNvSpPr>
            <a:spLocks noGrp="1"/>
          </p:cNvSpPr>
          <p:nvPr>
            <p:ph idx="1"/>
          </p:nvPr>
        </p:nvSpPr>
        <p:spPr/>
        <p:txBody>
          <a:bodyPr/>
          <a:lstStyle/>
          <a:p>
            <a:r>
              <a:rPr lang="en-US" dirty="0" smtClean="0"/>
              <a:t>Requires the California State Auditor to conduct an audit every three years to examine the CCC, CSU, and UC’s ability to address and prevent sexual harassment on campus. </a:t>
            </a:r>
          </a:p>
          <a:p>
            <a:r>
              <a:rPr lang="en-US" dirty="0" smtClean="0"/>
              <a:t>The audits will examine both the systemwide offices and campuses within the systems for their compliance with state and federal laws. </a:t>
            </a:r>
          </a:p>
          <a:p>
            <a:r>
              <a:rPr lang="en-US" dirty="0" smtClean="0"/>
              <a:t>The audits will be published in September.</a:t>
            </a:r>
            <a:endParaRPr lang="en-US" dirty="0"/>
          </a:p>
        </p:txBody>
      </p:sp>
    </p:spTree>
    <p:extLst>
      <p:ext uri="{BB962C8B-B14F-4D97-AF65-F5344CB8AC3E}">
        <p14:creationId xmlns:p14="http://schemas.microsoft.com/office/powerpoint/2010/main" val="25710141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Reporting Bills </a:t>
            </a:r>
            <a:br>
              <a:rPr lang="en-US" dirty="0" smtClean="0"/>
            </a:br>
            <a:r>
              <a:rPr lang="en-US" dirty="0" smtClean="0"/>
              <a:t>AB 2326 (Alvarez)</a:t>
            </a:r>
            <a:endParaRPr lang="en-US" dirty="0"/>
          </a:p>
        </p:txBody>
      </p:sp>
      <p:sp>
        <p:nvSpPr>
          <p:cNvPr id="3" name="Content Placeholder 2"/>
          <p:cNvSpPr>
            <a:spLocks noGrp="1"/>
          </p:cNvSpPr>
          <p:nvPr>
            <p:ph idx="1"/>
          </p:nvPr>
        </p:nvSpPr>
        <p:spPr/>
        <p:txBody>
          <a:bodyPr/>
          <a:lstStyle/>
          <a:p>
            <a:r>
              <a:rPr lang="en-US" dirty="0" smtClean="0"/>
              <a:t>Establishes the entities who are responsible for ensuring campus programs are free from discrimination and who has the authority to oversee and monitor compliance with state and federal laws. </a:t>
            </a:r>
          </a:p>
          <a:p>
            <a:r>
              <a:rPr lang="en-US" dirty="0" smtClean="0"/>
              <a:t>Requires the Systemwide Leader to present to the legislature annually on the state of the system in preventing discrimination on campus. </a:t>
            </a:r>
          </a:p>
          <a:p>
            <a:pPr marL="36900" indent="0">
              <a:buNone/>
            </a:pPr>
            <a:endParaRPr lang="en-US" dirty="0" smtClean="0"/>
          </a:p>
        </p:txBody>
      </p:sp>
    </p:spTree>
    <p:extLst>
      <p:ext uri="{BB962C8B-B14F-4D97-AF65-F5344CB8AC3E}">
        <p14:creationId xmlns:p14="http://schemas.microsoft.com/office/powerpoint/2010/main" val="25233076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Bill Package </a:t>
            </a:r>
            <a:endParaRPr lang="en-US" dirty="0"/>
          </a:p>
        </p:txBody>
      </p:sp>
      <p:sp>
        <p:nvSpPr>
          <p:cNvPr id="3" name="Content Placeholder 2"/>
          <p:cNvSpPr>
            <a:spLocks noGrp="1"/>
          </p:cNvSpPr>
          <p:nvPr>
            <p:ph idx="1"/>
          </p:nvPr>
        </p:nvSpPr>
        <p:spPr>
          <a:xfrm>
            <a:off x="913795" y="1732449"/>
            <a:ext cx="10353762" cy="4515951"/>
          </a:xfrm>
        </p:spPr>
        <p:txBody>
          <a:bodyPr>
            <a:normAutofit fontScale="77500" lnSpcReduction="20000"/>
          </a:bodyPr>
          <a:lstStyle/>
          <a:p>
            <a:r>
              <a:rPr lang="en-US" dirty="0"/>
              <a:t>SB 1491 -Protections for LGBTQ+ students.</a:t>
            </a:r>
          </a:p>
          <a:p>
            <a:r>
              <a:rPr lang="en-US" dirty="0"/>
              <a:t>AB 1905 – Restricts the use of retreat rights, letters of recommendations, settlements, and informal resolutions.</a:t>
            </a:r>
          </a:p>
          <a:p>
            <a:r>
              <a:rPr lang="en-US" dirty="0"/>
              <a:t>AB 810 – Requires additional employment verifications to ensure campuses are not hiring sexual harassers. </a:t>
            </a:r>
          </a:p>
          <a:p>
            <a:r>
              <a:rPr lang="en-US" dirty="0"/>
              <a:t>AB 2987 – Adds timelines for notifications of status updates for complainants and respondents and creates a timeline for a notification of disciplinary sanctions to the respondent. </a:t>
            </a:r>
            <a:endParaRPr lang="en-US" dirty="0" smtClean="0"/>
          </a:p>
          <a:p>
            <a:r>
              <a:rPr lang="en-US" dirty="0" smtClean="0"/>
              <a:t>AB 2048 – CCC working group to address sex discrimination on campus.</a:t>
            </a:r>
          </a:p>
          <a:p>
            <a:r>
              <a:rPr lang="en-US" dirty="0" smtClean="0"/>
              <a:t>AB 2492 – Campus-based confidential advocates and respondent coordinators</a:t>
            </a:r>
          </a:p>
          <a:p>
            <a:r>
              <a:rPr lang="en-US" dirty="0" smtClean="0"/>
              <a:t>AB 2608 – Provides specifics for the training administered by CCC, CSU, and UC campuses</a:t>
            </a:r>
          </a:p>
          <a:p>
            <a:r>
              <a:rPr lang="en-US" dirty="0" smtClean="0"/>
              <a:t>AB 2047 – Systemwide Civil Rights offices at the CSU and UC along with campus-based offices at CSU and UC campuses</a:t>
            </a:r>
          </a:p>
          <a:p>
            <a:r>
              <a:rPr lang="en-US" dirty="0" smtClean="0"/>
              <a:t>SB 1166 – Annual reporting requirements from each campus </a:t>
            </a:r>
          </a:p>
          <a:p>
            <a:r>
              <a:rPr lang="en-US" dirty="0" smtClean="0"/>
              <a:t>AB 2407 – State Auditor to conduct audits to ensure compliance every three years</a:t>
            </a:r>
          </a:p>
          <a:p>
            <a:r>
              <a:rPr lang="en-US" dirty="0" smtClean="0"/>
              <a:t>AB 2326 – Annual systemwide report to the Legislature in a hearing on the state of preventing discrimination on campus. </a:t>
            </a:r>
          </a:p>
          <a:p>
            <a:pPr marL="36900" indent="0">
              <a:buNone/>
            </a:pPr>
            <a:r>
              <a:rPr lang="en-US" dirty="0" smtClean="0"/>
              <a:t> </a:t>
            </a:r>
            <a:endParaRPr lang="en-US" dirty="0"/>
          </a:p>
        </p:txBody>
      </p:sp>
    </p:spTree>
    <p:extLst>
      <p:ext uri="{BB962C8B-B14F-4D97-AF65-F5344CB8AC3E}">
        <p14:creationId xmlns:p14="http://schemas.microsoft.com/office/powerpoint/2010/main" val="18923430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Reporting Bills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83170486"/>
              </p:ext>
            </p:extLst>
          </p:nvPr>
        </p:nvGraphicFramePr>
        <p:xfrm>
          <a:off x="914400" y="1731963"/>
          <a:ext cx="10353675" cy="4059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712139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 1790 Connolly </a:t>
            </a:r>
            <a:endParaRPr lang="en-US" dirty="0"/>
          </a:p>
        </p:txBody>
      </p:sp>
      <p:sp>
        <p:nvSpPr>
          <p:cNvPr id="3" name="Content Placeholder 2"/>
          <p:cNvSpPr>
            <a:spLocks noGrp="1"/>
          </p:cNvSpPr>
          <p:nvPr>
            <p:ph idx="1"/>
          </p:nvPr>
        </p:nvSpPr>
        <p:spPr/>
        <p:txBody>
          <a:bodyPr/>
          <a:lstStyle/>
          <a:p>
            <a:r>
              <a:rPr lang="en-US" dirty="0" smtClean="0"/>
              <a:t>Requires the CSU to implement the recommendations from the State Audit by January 1, 2026 and to submit an initial report on July 1, 2025 and a final report on December 1, 2026 as to the status of implementing the California State Auditor’s recommendations. </a:t>
            </a:r>
          </a:p>
          <a:p>
            <a:r>
              <a:rPr lang="en-US" dirty="0" smtClean="0"/>
              <a:t>Some overlap with the other bills, but the other bills provide specificity that is lacking in the state auditor’s recommendations. Furthermore the other bills apply to the CCC and the UC. </a:t>
            </a:r>
          </a:p>
          <a:p>
            <a:pPr marL="36900" indent="0">
              <a:buNone/>
            </a:pPr>
            <a:endParaRPr lang="en-US" dirty="0" smtClean="0"/>
          </a:p>
        </p:txBody>
      </p:sp>
    </p:spTree>
    <p:extLst>
      <p:ext uri="{BB962C8B-B14F-4D97-AF65-F5344CB8AC3E}">
        <p14:creationId xmlns:p14="http://schemas.microsoft.com/office/powerpoint/2010/main" val="1472588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Impetus for the Bill Package </a:t>
            </a:r>
            <a:endParaRPr lang="en-US" dirty="0"/>
          </a:p>
        </p:txBody>
      </p:sp>
      <p:sp>
        <p:nvSpPr>
          <p:cNvPr id="3" name="Content Placeholder 2"/>
          <p:cNvSpPr>
            <a:spLocks noGrp="1"/>
          </p:cNvSpPr>
          <p:nvPr>
            <p:ph idx="1"/>
          </p:nvPr>
        </p:nvSpPr>
        <p:spPr/>
        <p:txBody>
          <a:bodyPr/>
          <a:lstStyle/>
          <a:p>
            <a:r>
              <a:rPr lang="en-US" dirty="0" smtClean="0"/>
              <a:t>In the Fall of 2021, Committee Staff began researching how public postsecondary education institutions could modify their hiring processes to address the “Passing of the Lemon”. </a:t>
            </a:r>
          </a:p>
          <a:p>
            <a:r>
              <a:rPr lang="en-US" dirty="0" smtClean="0"/>
              <a:t>A Call To Action report research began in Fall of 2021 and over the next three years Committee staff worked with stakeholders on how to strengthen antidiscrimination policies on college and university campuses. </a:t>
            </a:r>
            <a:endParaRPr lang="en-US" dirty="0"/>
          </a:p>
          <a:p>
            <a:r>
              <a:rPr lang="en-US" dirty="0" smtClean="0"/>
              <a:t>In Fall of 2023, Committee staff produced a first draft of the report with recommendations that were vetted by the public postsecondary education institutions and the leadership of both houses. </a:t>
            </a:r>
            <a:endParaRPr lang="en-US" dirty="0"/>
          </a:p>
          <a:p>
            <a:r>
              <a:rPr lang="en-US" dirty="0" smtClean="0"/>
              <a:t>A Final Call to Action report was published in February 2024. </a:t>
            </a:r>
          </a:p>
        </p:txBody>
      </p:sp>
    </p:spTree>
    <p:extLst>
      <p:ext uri="{BB962C8B-B14F-4D97-AF65-F5344CB8AC3E}">
        <p14:creationId xmlns:p14="http://schemas.microsoft.com/office/powerpoint/2010/main" val="1598624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 Alone Bills</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305549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SB 1491 (Eggman)</a:t>
            </a:r>
            <a:endParaRPr lang="en-US" dirty="0"/>
          </a:p>
        </p:txBody>
      </p:sp>
      <p:sp>
        <p:nvSpPr>
          <p:cNvPr id="3" name="Content Placeholder 2"/>
          <p:cNvSpPr>
            <a:spLocks noGrp="1"/>
          </p:cNvSpPr>
          <p:nvPr>
            <p:ph idx="1"/>
          </p:nvPr>
        </p:nvSpPr>
        <p:spPr>
          <a:xfrm>
            <a:off x="913795" y="1732449"/>
            <a:ext cx="10353762" cy="4418259"/>
          </a:xfrm>
        </p:spPr>
        <p:txBody>
          <a:bodyPr>
            <a:normAutofit/>
          </a:bodyPr>
          <a:lstStyle/>
          <a:p>
            <a:r>
              <a:rPr lang="en-US" dirty="0" smtClean="0"/>
              <a:t>What does the bill do? </a:t>
            </a:r>
          </a:p>
          <a:p>
            <a:pPr lvl="1"/>
            <a:r>
              <a:rPr lang="en-US" dirty="0" smtClean="0"/>
              <a:t>Establishes a notification process by which students who attend private postsecondary education institutions are informed of their right to disclose discriminatory events to the US Department of Education even if their institution is exempt from Title IX. </a:t>
            </a:r>
          </a:p>
          <a:p>
            <a:pPr lvl="1"/>
            <a:r>
              <a:rPr lang="en-US" dirty="0" smtClean="0"/>
              <a:t>Expands the definition of Sexual Orientation.</a:t>
            </a:r>
          </a:p>
          <a:p>
            <a:pPr lvl="1"/>
            <a:r>
              <a:rPr lang="en-US" dirty="0" smtClean="0"/>
              <a:t>Ensures the LGBTQ+ coordinators on campuses are considered confidential.</a:t>
            </a:r>
          </a:p>
          <a:p>
            <a:pPr lvl="1"/>
            <a:r>
              <a:rPr lang="en-US" dirty="0" smtClean="0"/>
              <a:t>Requires the CSU and the CCC to adopt policies on the prohibition of harassment, intimidation, and bullying as part of their student code of conduct.</a:t>
            </a:r>
          </a:p>
          <a:p>
            <a:pPr marL="450000" lvl="1" indent="0">
              <a:buNone/>
            </a:pPr>
            <a:endParaRPr lang="en-US" dirty="0" smtClean="0"/>
          </a:p>
        </p:txBody>
      </p:sp>
    </p:spTree>
    <p:extLst>
      <p:ext uri="{BB962C8B-B14F-4D97-AF65-F5344CB8AC3E}">
        <p14:creationId xmlns:p14="http://schemas.microsoft.com/office/powerpoint/2010/main" val="308099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 1905 (Addis)</a:t>
            </a:r>
            <a:endParaRPr lang="en-US" dirty="0"/>
          </a:p>
        </p:txBody>
      </p:sp>
      <p:sp>
        <p:nvSpPr>
          <p:cNvPr id="3" name="Content Placeholder 2"/>
          <p:cNvSpPr>
            <a:spLocks noGrp="1"/>
          </p:cNvSpPr>
          <p:nvPr>
            <p:ph idx="1"/>
          </p:nvPr>
        </p:nvSpPr>
        <p:spPr/>
        <p:txBody>
          <a:bodyPr/>
          <a:lstStyle/>
          <a:p>
            <a:r>
              <a:rPr lang="en-US" dirty="0" smtClean="0"/>
              <a:t>What does this bill do? </a:t>
            </a:r>
          </a:p>
          <a:p>
            <a:pPr lvl="1"/>
            <a:r>
              <a:rPr lang="en-US" dirty="0" smtClean="0"/>
              <a:t>Prohibits retreat rights and the provision of a letter of recommendation to employees who are a respondent in a sexual harassment complaint where a final determination has been made or where the employee has resigned. </a:t>
            </a:r>
          </a:p>
          <a:p>
            <a:pPr lvl="1"/>
            <a:r>
              <a:rPr lang="en-US" dirty="0" smtClean="0"/>
              <a:t>Prohibits settlements and informal resolutions of complaints of sexual harassment if the complaint was filed against an employee by a student or if the employee was accused of committing sexual assault, sexual violence, or sexual battery. Prohibits the settlement or informal resolution from having a nondisclosure agreement.</a:t>
            </a:r>
          </a:p>
          <a:p>
            <a:pPr lvl="1"/>
            <a:r>
              <a:rPr lang="en-US" dirty="0" smtClean="0"/>
              <a:t>Requires if a campus is to enter into a settlement it must be approved by the campus chief executive officer and the board of the system or the case of the CCC the district governing board.</a:t>
            </a:r>
          </a:p>
          <a:p>
            <a:pPr lvl="1"/>
            <a:endParaRPr lang="en-US" dirty="0"/>
          </a:p>
        </p:txBody>
      </p:sp>
    </p:spTree>
    <p:extLst>
      <p:ext uri="{BB962C8B-B14F-4D97-AF65-F5344CB8AC3E}">
        <p14:creationId xmlns:p14="http://schemas.microsoft.com/office/powerpoint/2010/main" val="2554034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 810 (Friedman)</a:t>
            </a:r>
            <a:endParaRPr lang="en-US" dirty="0"/>
          </a:p>
        </p:txBody>
      </p:sp>
      <p:sp>
        <p:nvSpPr>
          <p:cNvPr id="3" name="Content Placeholder 2"/>
          <p:cNvSpPr>
            <a:spLocks noGrp="1"/>
          </p:cNvSpPr>
          <p:nvPr>
            <p:ph idx="1"/>
          </p:nvPr>
        </p:nvSpPr>
        <p:spPr/>
        <p:txBody>
          <a:bodyPr/>
          <a:lstStyle/>
          <a:p>
            <a:r>
              <a:rPr lang="en-US" dirty="0" smtClean="0"/>
              <a:t>What does this bill do? </a:t>
            </a:r>
          </a:p>
          <a:p>
            <a:pPr lvl="1"/>
            <a:r>
              <a:rPr lang="en-US" dirty="0" smtClean="0"/>
              <a:t>Requires all public higher education institutions to implement UC Davis’ policy to conduct employment verification checks to determine if the applicant for an athletic, academic, or administrative positon has any substantiated allegations of misconduct from their previous employer. </a:t>
            </a:r>
            <a:endParaRPr lang="en-US" dirty="0"/>
          </a:p>
        </p:txBody>
      </p:sp>
    </p:spTree>
    <p:extLst>
      <p:ext uri="{BB962C8B-B14F-4D97-AF65-F5344CB8AC3E}">
        <p14:creationId xmlns:p14="http://schemas.microsoft.com/office/powerpoint/2010/main" val="2282358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 2987 (Ortega)</a:t>
            </a:r>
            <a:endParaRPr lang="en-US" dirty="0"/>
          </a:p>
        </p:txBody>
      </p:sp>
      <p:sp>
        <p:nvSpPr>
          <p:cNvPr id="3" name="Content Placeholder 2"/>
          <p:cNvSpPr>
            <a:spLocks noGrp="1"/>
          </p:cNvSpPr>
          <p:nvPr>
            <p:ph idx="1"/>
          </p:nvPr>
        </p:nvSpPr>
        <p:spPr/>
        <p:txBody>
          <a:bodyPr/>
          <a:lstStyle/>
          <a:p>
            <a:r>
              <a:rPr lang="en-US" dirty="0" smtClean="0">
                <a:effectLst/>
              </a:rPr>
              <a:t>What does the bill do? </a:t>
            </a:r>
          </a:p>
          <a:p>
            <a:pPr lvl="1"/>
            <a:r>
              <a:rPr lang="en-US" dirty="0" smtClean="0">
                <a:effectLst/>
              </a:rPr>
              <a:t>Requires </a:t>
            </a:r>
            <a:r>
              <a:rPr lang="en-US" dirty="0">
                <a:effectLst/>
              </a:rPr>
              <a:t>each campus of the California Community Colleges (CCC) and California State University (CSU) and requests each campus of the University of California (UC) to provide </a:t>
            </a:r>
            <a:r>
              <a:rPr lang="en-US" dirty="0" smtClean="0">
                <a:effectLst/>
              </a:rPr>
              <a:t>periodic status </a:t>
            </a:r>
            <a:r>
              <a:rPr lang="en-US" dirty="0">
                <a:effectLst/>
              </a:rPr>
              <a:t>updates </a:t>
            </a:r>
            <a:r>
              <a:rPr lang="en-US" dirty="0" smtClean="0">
                <a:effectLst/>
              </a:rPr>
              <a:t>on sex </a:t>
            </a:r>
            <a:r>
              <a:rPr lang="en-US" dirty="0">
                <a:effectLst/>
              </a:rPr>
              <a:t>discrimination </a:t>
            </a:r>
            <a:r>
              <a:rPr lang="en-US" dirty="0" smtClean="0">
                <a:effectLst/>
              </a:rPr>
              <a:t>complaints and the outcome of the complaint </a:t>
            </a:r>
            <a:r>
              <a:rPr lang="en-US" dirty="0">
                <a:effectLst/>
              </a:rPr>
              <a:t>to both parties in a sex discrimination </a:t>
            </a:r>
            <a:r>
              <a:rPr lang="en-US" dirty="0" smtClean="0">
                <a:effectLst/>
              </a:rPr>
              <a:t>complaint. The measure also requires that the disciplinary </a:t>
            </a:r>
            <a:r>
              <a:rPr lang="en-US" dirty="0">
                <a:effectLst/>
              </a:rPr>
              <a:t>notification </a:t>
            </a:r>
            <a:r>
              <a:rPr lang="en-US" dirty="0" smtClean="0">
                <a:effectLst/>
              </a:rPr>
              <a:t>be provided to the respondent and complainant within </a:t>
            </a:r>
            <a:r>
              <a:rPr lang="en-US" dirty="0">
                <a:effectLst/>
              </a:rPr>
              <a:t>three school </a:t>
            </a:r>
            <a:r>
              <a:rPr lang="en-US" dirty="0" smtClean="0">
                <a:effectLst/>
              </a:rPr>
              <a:t>days of the determination. </a:t>
            </a:r>
            <a:endParaRPr lang="en-US" dirty="0"/>
          </a:p>
        </p:txBody>
      </p:sp>
    </p:spTree>
    <p:extLst>
      <p:ext uri="{BB962C8B-B14F-4D97-AF65-F5344CB8AC3E}">
        <p14:creationId xmlns:p14="http://schemas.microsoft.com/office/powerpoint/2010/main" val="1625562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 2048 (M. </a:t>
            </a:r>
            <a:r>
              <a:rPr lang="en-US" smtClean="0"/>
              <a:t>Fong)</a:t>
            </a:r>
            <a:endParaRPr lang="en-US"/>
          </a:p>
        </p:txBody>
      </p:sp>
      <p:sp>
        <p:nvSpPr>
          <p:cNvPr id="3" name="Content Placeholder 2"/>
          <p:cNvSpPr>
            <a:spLocks noGrp="1"/>
          </p:cNvSpPr>
          <p:nvPr>
            <p:ph idx="1"/>
          </p:nvPr>
        </p:nvSpPr>
        <p:spPr/>
        <p:txBody>
          <a:bodyPr/>
          <a:lstStyle/>
          <a:p>
            <a:r>
              <a:rPr lang="en-US" dirty="0" smtClean="0"/>
              <a:t>What does the bill do? </a:t>
            </a:r>
          </a:p>
          <a:p>
            <a:pPr lvl="1"/>
            <a:r>
              <a:rPr lang="en-US" dirty="0"/>
              <a:t>Requires by March 1, 2025, for the Chancellor of the California Community Colleges (CCC) to establish a community college sexual harassment and Title IX working group who will examine the existing structure of the CCC for preventing and addressing sex discrimination and will provide recommendations for improvement to the Legislature by February 1, 2026. </a:t>
            </a:r>
          </a:p>
        </p:txBody>
      </p:sp>
    </p:spTree>
    <p:extLst>
      <p:ext uri="{BB962C8B-B14F-4D97-AF65-F5344CB8AC3E}">
        <p14:creationId xmlns:p14="http://schemas.microsoft.com/office/powerpoint/2010/main" val="2482616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at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TM04033929[[fn=Slate]]</Template>
  <TotalTime>132</TotalTime>
  <Words>1975</Words>
  <Application>Microsoft Office PowerPoint</Application>
  <PresentationFormat>Widescreen</PresentationFormat>
  <Paragraphs>138</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Calisto MT</vt:lpstr>
      <vt:lpstr>Trebuchet MS</vt:lpstr>
      <vt:lpstr>Wingdings 2</vt:lpstr>
      <vt:lpstr>Slate</vt:lpstr>
      <vt:lpstr>A Call To Action </vt:lpstr>
      <vt:lpstr>Bill Package</vt:lpstr>
      <vt:lpstr>Impetus for the Bill Package </vt:lpstr>
      <vt:lpstr>Stand Alone Bills</vt:lpstr>
      <vt:lpstr>SB 1491 (Eggman)</vt:lpstr>
      <vt:lpstr>AB 1905 (Addis)</vt:lpstr>
      <vt:lpstr>AB 810 (Friedman)</vt:lpstr>
      <vt:lpstr>AB 2987 (Ortega)</vt:lpstr>
      <vt:lpstr>AB 2048 (M. Fong)</vt:lpstr>
      <vt:lpstr>Bill Package </vt:lpstr>
      <vt:lpstr>Bills that work in tandem with each other</vt:lpstr>
      <vt:lpstr>Campus Based Bills:  AB 2492 (Irwin)</vt:lpstr>
      <vt:lpstr>Campus-Based Bills:  AB 2608 (Gabriel)</vt:lpstr>
      <vt:lpstr>Structure of Campus Bills</vt:lpstr>
      <vt:lpstr>Bill Package </vt:lpstr>
      <vt:lpstr>Systemwide Bills   AB 2047 (M. Fong)</vt:lpstr>
      <vt:lpstr>AB 2047 Continued</vt:lpstr>
      <vt:lpstr>Bill Package </vt:lpstr>
      <vt:lpstr>Reporting Bills SB 1166 (Dodd) </vt:lpstr>
      <vt:lpstr>Reporting Bills   AB 2407 (Hart)</vt:lpstr>
      <vt:lpstr>Reporting Bills  AB 2326 (Alvarez)</vt:lpstr>
      <vt:lpstr>Bill Package </vt:lpstr>
      <vt:lpstr>Structure of Reporting Bills</vt:lpstr>
      <vt:lpstr>AB 1790 Connolly </vt:lpstr>
    </vt:vector>
  </TitlesOfParts>
  <Company>Legislative Data Center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Call To Action</dc:title>
  <dc:creator>Cesaretti-Monroy, Ellen</dc:creator>
  <cp:lastModifiedBy>Wall, Kiersten</cp:lastModifiedBy>
  <cp:revision>23</cp:revision>
  <dcterms:created xsi:type="dcterms:W3CDTF">2024-03-05T01:43:47Z</dcterms:created>
  <dcterms:modified xsi:type="dcterms:W3CDTF">2024-05-28T17:58:16Z</dcterms:modified>
</cp:coreProperties>
</file>