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5"/>
  </p:notesMasterIdLst>
  <p:sldIdLst>
    <p:sldId id="268" r:id="rId5"/>
    <p:sldId id="270" r:id="rId6"/>
    <p:sldId id="271" r:id="rId7"/>
    <p:sldId id="272" r:id="rId8"/>
    <p:sldId id="274" r:id="rId9"/>
    <p:sldId id="275" r:id="rId10"/>
    <p:sldId id="280" r:id="rId11"/>
    <p:sldId id="278" r:id="rId12"/>
    <p:sldId id="279"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25EA4-0FA9-4863-95C3-1F1583DA647D}" type="doc">
      <dgm:prSet loTypeId="urn:microsoft.com/office/officeart/2016/7/layout/HexagonTimeline" loCatId="process" qsTypeId="urn:microsoft.com/office/officeart/2005/8/quickstyle/simple2" qsCatId="simple" csTypeId="urn:microsoft.com/office/officeart/2005/8/colors/accent1_2" csCatId="accent1" phldr="1"/>
      <dgm:spPr/>
      <dgm:t>
        <a:bodyPr/>
        <a:lstStyle/>
        <a:p>
          <a:endParaRPr lang="en-US"/>
        </a:p>
      </dgm:t>
    </dgm:pt>
    <dgm:pt modelId="{04824BE9-7EB9-4D60-A923-831A54688A00}">
      <dgm:prSet/>
      <dgm:spPr/>
      <dgm:t>
        <a:bodyPr/>
        <a:lstStyle/>
        <a:p>
          <a:r>
            <a:rPr lang="en-US" dirty="0" smtClean="0"/>
            <a:t>March 2022</a:t>
          </a:r>
          <a:endParaRPr lang="en-US" dirty="0"/>
        </a:p>
      </dgm:t>
    </dgm:pt>
    <dgm:pt modelId="{865BC876-4901-4EE5-978C-F3D2EF27B880}" type="parTrans" cxnId="{48452138-66C7-4EB0-A00B-2AF5C18D511A}">
      <dgm:prSet/>
      <dgm:spPr/>
      <dgm:t>
        <a:bodyPr/>
        <a:lstStyle/>
        <a:p>
          <a:endParaRPr lang="en-US"/>
        </a:p>
      </dgm:t>
    </dgm:pt>
    <dgm:pt modelId="{82050E97-EB25-4E05-AA90-0893206E745D}" type="sibTrans" cxnId="{48452138-66C7-4EB0-A00B-2AF5C18D511A}">
      <dgm:prSet/>
      <dgm:spPr/>
      <dgm:t>
        <a:bodyPr/>
        <a:lstStyle/>
        <a:p>
          <a:endParaRPr lang="en-US"/>
        </a:p>
      </dgm:t>
    </dgm:pt>
    <dgm:pt modelId="{8514A0AB-6D40-440F-BC32-08D2F16CFF4D}">
      <dgm:prSet/>
      <dgm:spPr/>
      <dgm:t>
        <a:bodyPr/>
        <a:lstStyle/>
        <a:p>
          <a:r>
            <a:rPr lang="en-US" dirty="0" smtClean="0"/>
            <a:t>USA Today issues a report that the CSU Chancellor Joseph Castro inappropriately handled sexual harassment cases at Fresno State</a:t>
          </a:r>
          <a:endParaRPr lang="en-US" dirty="0"/>
        </a:p>
      </dgm:t>
    </dgm:pt>
    <dgm:pt modelId="{A7F567D4-1435-43A2-BB9C-C9A7DA66A7D9}" type="parTrans" cxnId="{E4290CF1-F7B4-4011-AF4E-51F168AF0071}">
      <dgm:prSet/>
      <dgm:spPr/>
      <dgm:t>
        <a:bodyPr/>
        <a:lstStyle/>
        <a:p>
          <a:endParaRPr lang="en-US"/>
        </a:p>
      </dgm:t>
    </dgm:pt>
    <dgm:pt modelId="{2CAC6E7E-BFF3-4E0B-9BDD-BF150B36C84C}" type="sibTrans" cxnId="{E4290CF1-F7B4-4011-AF4E-51F168AF0071}">
      <dgm:prSet/>
      <dgm:spPr/>
      <dgm:t>
        <a:bodyPr/>
        <a:lstStyle/>
        <a:p>
          <a:endParaRPr lang="en-US"/>
        </a:p>
      </dgm:t>
    </dgm:pt>
    <dgm:pt modelId="{3BA82114-8F9E-4377-BA62-33DCE0B8D98F}">
      <dgm:prSet/>
      <dgm:spPr/>
      <dgm:t>
        <a:bodyPr/>
        <a:lstStyle/>
        <a:p>
          <a:r>
            <a:rPr lang="en-US" dirty="0" smtClean="0"/>
            <a:t>Spring 2022</a:t>
          </a:r>
          <a:endParaRPr lang="en-US" dirty="0"/>
        </a:p>
      </dgm:t>
    </dgm:pt>
    <dgm:pt modelId="{33AA2A99-D34B-4A46-8680-9161C8EA8BAA}" type="parTrans" cxnId="{8F578D80-FC33-4A70-86B1-5A96F9A39D06}">
      <dgm:prSet/>
      <dgm:spPr/>
      <dgm:t>
        <a:bodyPr/>
        <a:lstStyle/>
        <a:p>
          <a:endParaRPr lang="en-US"/>
        </a:p>
      </dgm:t>
    </dgm:pt>
    <dgm:pt modelId="{44DF9787-8079-4857-8099-0C032DF73D59}" type="sibTrans" cxnId="{8F578D80-FC33-4A70-86B1-5A96F9A39D06}">
      <dgm:prSet/>
      <dgm:spPr/>
      <dgm:t>
        <a:bodyPr/>
        <a:lstStyle/>
        <a:p>
          <a:endParaRPr lang="en-US"/>
        </a:p>
      </dgm:t>
    </dgm:pt>
    <dgm:pt modelId="{1BD5C8B2-719D-4A9B-BAB5-E468758CBBB2}">
      <dgm:prSet/>
      <dgm:spPr/>
      <dgm:t>
        <a:bodyPr/>
        <a:lstStyle/>
        <a:p>
          <a:r>
            <a:rPr lang="en-US" dirty="0" smtClean="0"/>
            <a:t>Additional investigations by USA Today, LA Times, and Ed Source found every CSU campus had cases that were perceived as being mishandled. </a:t>
          </a:r>
          <a:endParaRPr lang="en-US" dirty="0"/>
        </a:p>
      </dgm:t>
    </dgm:pt>
    <dgm:pt modelId="{FDEF5993-0EF6-47D3-A927-F4A1BAC36B55}" type="parTrans" cxnId="{92974222-F1AB-45D4-80D2-2168EF0EC118}">
      <dgm:prSet/>
      <dgm:spPr/>
      <dgm:t>
        <a:bodyPr/>
        <a:lstStyle/>
        <a:p>
          <a:endParaRPr lang="en-US"/>
        </a:p>
      </dgm:t>
    </dgm:pt>
    <dgm:pt modelId="{A2829CDA-00F5-4735-933D-FEA573E49E97}" type="sibTrans" cxnId="{92974222-F1AB-45D4-80D2-2168EF0EC118}">
      <dgm:prSet/>
      <dgm:spPr/>
      <dgm:t>
        <a:bodyPr/>
        <a:lstStyle/>
        <a:p>
          <a:endParaRPr lang="en-US"/>
        </a:p>
      </dgm:t>
    </dgm:pt>
    <dgm:pt modelId="{7AE4D198-9DAE-4345-BDFE-6195C436FB8E}">
      <dgm:prSet/>
      <dgm:spPr/>
      <dgm:t>
        <a:bodyPr/>
        <a:lstStyle/>
        <a:p>
          <a:r>
            <a:rPr lang="en-US" dirty="0" smtClean="0"/>
            <a:t>In response to the ongoing criticism of the public in the handling of sexual harassment cases, the CSU Board of Trustees hired Cozen O’Conner to conduct a review of the system’s policies and procedures for handling sexual harassment complaints.  </a:t>
          </a:r>
          <a:endParaRPr lang="en-US" dirty="0"/>
        </a:p>
      </dgm:t>
    </dgm:pt>
    <dgm:pt modelId="{06024587-790C-4BA3-A3A8-29FFB785FBA8}" type="parTrans" cxnId="{25D03FB3-4EB1-49FE-BDEA-9397F3FB9186}">
      <dgm:prSet/>
      <dgm:spPr/>
      <dgm:t>
        <a:bodyPr/>
        <a:lstStyle/>
        <a:p>
          <a:endParaRPr lang="en-US"/>
        </a:p>
      </dgm:t>
    </dgm:pt>
    <dgm:pt modelId="{E4269B33-898F-4057-9C7B-6FD9D7123A3D}" type="sibTrans" cxnId="{25D03FB3-4EB1-49FE-BDEA-9397F3FB9186}">
      <dgm:prSet/>
      <dgm:spPr/>
      <dgm:t>
        <a:bodyPr/>
        <a:lstStyle/>
        <a:p>
          <a:endParaRPr lang="en-US"/>
        </a:p>
      </dgm:t>
    </dgm:pt>
    <dgm:pt modelId="{0EC7F129-FBEE-41F7-973F-FB36E9042B15}">
      <dgm:prSet/>
      <dgm:spPr/>
      <dgm:t>
        <a:bodyPr/>
        <a:lstStyle/>
        <a:p>
          <a:r>
            <a:rPr lang="en-US" dirty="0" smtClean="0"/>
            <a:t>July 2023 </a:t>
          </a:r>
          <a:endParaRPr lang="en-US" dirty="0"/>
        </a:p>
      </dgm:t>
    </dgm:pt>
    <dgm:pt modelId="{384C1090-EA9E-4FF9-B477-4CD6DEDBF803}" type="parTrans" cxnId="{F5FFA937-74EC-4583-9A24-695EF69B7EC0}">
      <dgm:prSet/>
      <dgm:spPr/>
      <dgm:t>
        <a:bodyPr/>
        <a:lstStyle/>
        <a:p>
          <a:endParaRPr lang="en-US"/>
        </a:p>
      </dgm:t>
    </dgm:pt>
    <dgm:pt modelId="{36483FF5-BE1E-4027-9DD4-788569780979}" type="sibTrans" cxnId="{F5FFA937-74EC-4583-9A24-695EF69B7EC0}">
      <dgm:prSet/>
      <dgm:spPr/>
      <dgm:t>
        <a:bodyPr/>
        <a:lstStyle/>
        <a:p>
          <a:endParaRPr lang="en-US"/>
        </a:p>
      </dgm:t>
    </dgm:pt>
    <dgm:pt modelId="{FD5B69B4-DA22-4999-96BE-329BBE1A9CB9}">
      <dgm:prSet/>
      <dgm:spPr/>
      <dgm:t>
        <a:bodyPr/>
        <a:lstStyle/>
        <a:p>
          <a:r>
            <a:rPr lang="en-US" dirty="0" smtClean="0"/>
            <a:t>Cozen O’Connor publishes their report of the CSU with recommendations.</a:t>
          </a:r>
        </a:p>
        <a:p>
          <a:endParaRPr lang="en-US" dirty="0" smtClean="0"/>
        </a:p>
        <a:p>
          <a:r>
            <a:rPr lang="en-US" dirty="0" smtClean="0"/>
            <a:t>The State Auditor publishes the result of their audit and recommendations. </a:t>
          </a:r>
          <a:endParaRPr lang="en-US" dirty="0"/>
        </a:p>
      </dgm:t>
    </dgm:pt>
    <dgm:pt modelId="{52FCD964-7AF0-4BCA-B26E-5AB157A27B7B}" type="parTrans" cxnId="{9CB988C8-EE23-4CFC-9107-98D114873318}">
      <dgm:prSet/>
      <dgm:spPr/>
      <dgm:t>
        <a:bodyPr/>
        <a:lstStyle/>
        <a:p>
          <a:endParaRPr lang="en-US"/>
        </a:p>
      </dgm:t>
    </dgm:pt>
    <dgm:pt modelId="{0DB6A175-3261-4CA0-96EB-C3F6B9789EDC}" type="sibTrans" cxnId="{9CB988C8-EE23-4CFC-9107-98D114873318}">
      <dgm:prSet/>
      <dgm:spPr/>
      <dgm:t>
        <a:bodyPr/>
        <a:lstStyle/>
        <a:p>
          <a:endParaRPr lang="en-US"/>
        </a:p>
      </dgm:t>
    </dgm:pt>
    <dgm:pt modelId="{40C64BFB-BB6D-4785-94A9-1A0D352CD821}">
      <dgm:prSet/>
      <dgm:spPr/>
      <dgm:t>
        <a:bodyPr/>
        <a:lstStyle/>
        <a:p>
          <a:r>
            <a:rPr lang="en-US" dirty="0" smtClean="0"/>
            <a:t>August 2023</a:t>
          </a:r>
          <a:endParaRPr lang="en-US" dirty="0"/>
        </a:p>
      </dgm:t>
    </dgm:pt>
    <dgm:pt modelId="{CB8396A8-0977-4BD8-9635-31F689F140F0}" type="parTrans" cxnId="{AB972708-C27B-4B6E-8169-16BC1E7DFE0B}">
      <dgm:prSet/>
      <dgm:spPr/>
      <dgm:t>
        <a:bodyPr/>
        <a:lstStyle/>
        <a:p>
          <a:endParaRPr lang="en-US"/>
        </a:p>
      </dgm:t>
    </dgm:pt>
    <dgm:pt modelId="{7DD20693-36DC-4A5F-85A1-DE4DD4C4F473}" type="sibTrans" cxnId="{AB972708-C27B-4B6E-8169-16BC1E7DFE0B}">
      <dgm:prSet/>
      <dgm:spPr/>
      <dgm:t>
        <a:bodyPr/>
        <a:lstStyle/>
        <a:p>
          <a:endParaRPr lang="en-US"/>
        </a:p>
      </dgm:t>
    </dgm:pt>
    <dgm:pt modelId="{23B12B39-4EC6-48CD-8342-86B433559E05}">
      <dgm:prSet/>
      <dgm:spPr/>
      <dgm:t>
        <a:bodyPr/>
        <a:lstStyle/>
        <a:p>
          <a:r>
            <a:rPr lang="en-US" dirty="0" smtClean="0"/>
            <a:t>JLAC Committee, the Asm. Higher Education Committee, and the Senate Education Committee hold a hearing on the State Auditor’s Audit.</a:t>
          </a:r>
          <a:endParaRPr lang="en-US" dirty="0"/>
        </a:p>
      </dgm:t>
    </dgm:pt>
    <dgm:pt modelId="{97EEE26A-7613-48FB-B988-54C9A0E17640}" type="parTrans" cxnId="{031F5EE6-536F-4EC8-A5BA-33E6FA248CD3}">
      <dgm:prSet/>
      <dgm:spPr/>
      <dgm:t>
        <a:bodyPr/>
        <a:lstStyle/>
        <a:p>
          <a:endParaRPr lang="en-US"/>
        </a:p>
      </dgm:t>
    </dgm:pt>
    <dgm:pt modelId="{02A4951B-B606-4127-B2DB-BF69F82655CB}" type="sibTrans" cxnId="{031F5EE6-536F-4EC8-A5BA-33E6FA248CD3}">
      <dgm:prSet/>
      <dgm:spPr/>
      <dgm:t>
        <a:bodyPr/>
        <a:lstStyle/>
        <a:p>
          <a:endParaRPr lang="en-US"/>
        </a:p>
      </dgm:t>
    </dgm:pt>
    <dgm:pt modelId="{E52BE8A1-F1F8-448F-91C3-318DD96FF143}">
      <dgm:prSet/>
      <dgm:spPr/>
      <dgm:t>
        <a:bodyPr/>
        <a:lstStyle/>
        <a:p>
          <a:r>
            <a:rPr lang="en-US" dirty="0" smtClean="0"/>
            <a:t>Spring 2022</a:t>
          </a:r>
          <a:endParaRPr lang="en-US" dirty="0"/>
        </a:p>
      </dgm:t>
    </dgm:pt>
    <dgm:pt modelId="{C30DE328-725B-4943-8ED3-F159E613462D}" type="sibTrans" cxnId="{D3FE041C-E472-4352-8148-EA75B043106C}">
      <dgm:prSet/>
      <dgm:spPr/>
      <dgm:t>
        <a:bodyPr/>
        <a:lstStyle/>
        <a:p>
          <a:endParaRPr lang="en-US"/>
        </a:p>
      </dgm:t>
    </dgm:pt>
    <dgm:pt modelId="{D0D116B7-7747-479B-9D74-B513864CD302}" type="parTrans" cxnId="{D3FE041C-E472-4352-8148-EA75B043106C}">
      <dgm:prSet/>
      <dgm:spPr/>
      <dgm:t>
        <a:bodyPr/>
        <a:lstStyle/>
        <a:p>
          <a:endParaRPr lang="en-US"/>
        </a:p>
      </dgm:t>
    </dgm:pt>
    <dgm:pt modelId="{E364E851-BF22-4F9E-B2A1-FF43A56191BF}" type="pres">
      <dgm:prSet presAssocID="{8F425EA4-0FA9-4863-95C3-1F1583DA647D}" presName="Name0" presStyleCnt="0">
        <dgm:presLayoutVars>
          <dgm:chMax/>
          <dgm:chPref/>
          <dgm:animLvl val="lvl"/>
        </dgm:presLayoutVars>
      </dgm:prSet>
      <dgm:spPr/>
      <dgm:t>
        <a:bodyPr/>
        <a:lstStyle/>
        <a:p>
          <a:endParaRPr lang="en-US"/>
        </a:p>
      </dgm:t>
    </dgm:pt>
    <dgm:pt modelId="{7DB16D52-F06B-474A-954F-365A162DACDE}" type="pres">
      <dgm:prSet presAssocID="{04824BE9-7EB9-4D60-A923-831A54688A00}" presName="composite" presStyleCnt="0"/>
      <dgm:spPr/>
    </dgm:pt>
    <dgm:pt modelId="{5C18EEFA-291E-4A7C-A68E-CC7E9B6B1AE1}" type="pres">
      <dgm:prSet presAssocID="{04824BE9-7EB9-4D60-A923-831A54688A00}" presName="Parent1" presStyleLbl="alignNode1" presStyleIdx="0" presStyleCnt="5">
        <dgm:presLayoutVars>
          <dgm:chMax val="1"/>
          <dgm:chPref val="1"/>
          <dgm:bulletEnabled val="1"/>
        </dgm:presLayoutVars>
      </dgm:prSet>
      <dgm:spPr/>
      <dgm:t>
        <a:bodyPr/>
        <a:lstStyle/>
        <a:p>
          <a:endParaRPr lang="en-US"/>
        </a:p>
      </dgm:t>
    </dgm:pt>
    <dgm:pt modelId="{64FD059F-75BD-4C77-A614-674F56278444}" type="pres">
      <dgm:prSet presAssocID="{04824BE9-7EB9-4D60-A923-831A54688A00}" presName="Childtext1" presStyleLbl="revTx" presStyleIdx="0" presStyleCnt="5">
        <dgm:presLayoutVars>
          <dgm:chMax val="0"/>
          <dgm:chPref val="0"/>
          <dgm:bulletEnabled/>
        </dgm:presLayoutVars>
      </dgm:prSet>
      <dgm:spPr/>
      <dgm:t>
        <a:bodyPr/>
        <a:lstStyle/>
        <a:p>
          <a:endParaRPr lang="en-US"/>
        </a:p>
      </dgm:t>
    </dgm:pt>
    <dgm:pt modelId="{7DDCEA5E-661F-44C8-87F1-54566FC89C36}" type="pres">
      <dgm:prSet presAssocID="{04824BE9-7EB9-4D60-A923-831A54688A00}"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187069CC-1F84-4379-A99A-6EA4134275D5}" type="pres">
      <dgm:prSet presAssocID="{04824BE9-7EB9-4D60-A923-831A54688A00}" presName="ConnectLineEnd" presStyleLbl="node1" presStyleIdx="0" presStyleCnt="5"/>
      <dgm:spPr/>
    </dgm:pt>
    <dgm:pt modelId="{5254AC4B-9F99-4B50-8235-2D249A5F81FC}" type="pres">
      <dgm:prSet presAssocID="{04824BE9-7EB9-4D60-A923-831A54688A00}" presName="EmptyPane" presStyleCnt="0"/>
      <dgm:spPr/>
    </dgm:pt>
    <dgm:pt modelId="{55AD9539-5D8D-4E6C-AF5D-120888DD0ED6}" type="pres">
      <dgm:prSet presAssocID="{82050E97-EB25-4E05-AA90-0893206E745D}" presName="spaceBetweenRectangles" presStyleLbl="fgAcc1" presStyleIdx="0" presStyleCnt="4"/>
      <dgm:spPr/>
    </dgm:pt>
    <dgm:pt modelId="{7D16FE57-1507-404C-8051-8832D78A279B}" type="pres">
      <dgm:prSet presAssocID="{3BA82114-8F9E-4377-BA62-33DCE0B8D98F}" presName="composite" presStyleCnt="0"/>
      <dgm:spPr/>
    </dgm:pt>
    <dgm:pt modelId="{5854D360-D2F8-42ED-B023-9602CB8C755E}" type="pres">
      <dgm:prSet presAssocID="{3BA82114-8F9E-4377-BA62-33DCE0B8D98F}" presName="Parent1" presStyleLbl="alignNode1" presStyleIdx="1" presStyleCnt="5">
        <dgm:presLayoutVars>
          <dgm:chMax val="1"/>
          <dgm:chPref val="1"/>
          <dgm:bulletEnabled val="1"/>
        </dgm:presLayoutVars>
      </dgm:prSet>
      <dgm:spPr/>
      <dgm:t>
        <a:bodyPr/>
        <a:lstStyle/>
        <a:p>
          <a:endParaRPr lang="en-US"/>
        </a:p>
      </dgm:t>
    </dgm:pt>
    <dgm:pt modelId="{F4D7A4B8-FD1E-49FE-ADF0-B8B49099D99B}" type="pres">
      <dgm:prSet presAssocID="{3BA82114-8F9E-4377-BA62-33DCE0B8D98F}" presName="Childtext1" presStyleLbl="revTx" presStyleIdx="1" presStyleCnt="5">
        <dgm:presLayoutVars>
          <dgm:chMax val="0"/>
          <dgm:chPref val="0"/>
          <dgm:bulletEnabled/>
        </dgm:presLayoutVars>
      </dgm:prSet>
      <dgm:spPr/>
      <dgm:t>
        <a:bodyPr/>
        <a:lstStyle/>
        <a:p>
          <a:endParaRPr lang="en-US"/>
        </a:p>
      </dgm:t>
    </dgm:pt>
    <dgm:pt modelId="{2D941BF4-A0A4-46FD-AAC1-40A8388CBD19}" type="pres">
      <dgm:prSet presAssocID="{3BA82114-8F9E-4377-BA62-33DCE0B8D98F}"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FEA1EF3D-C5D4-4278-A545-0FC4FC506A34}" type="pres">
      <dgm:prSet presAssocID="{3BA82114-8F9E-4377-BA62-33DCE0B8D98F}" presName="ConnectLineEnd" presStyleLbl="node1" presStyleIdx="1" presStyleCnt="5"/>
      <dgm:spPr/>
    </dgm:pt>
    <dgm:pt modelId="{B9085F31-AE42-4579-B563-09E2EC7A1C50}" type="pres">
      <dgm:prSet presAssocID="{3BA82114-8F9E-4377-BA62-33DCE0B8D98F}" presName="EmptyPane" presStyleCnt="0"/>
      <dgm:spPr/>
    </dgm:pt>
    <dgm:pt modelId="{9503A872-7BC5-4A97-B876-C4FDBC8CC820}" type="pres">
      <dgm:prSet presAssocID="{44DF9787-8079-4857-8099-0C032DF73D59}" presName="spaceBetweenRectangles" presStyleLbl="fgAcc1" presStyleIdx="1" presStyleCnt="4"/>
      <dgm:spPr/>
    </dgm:pt>
    <dgm:pt modelId="{E4F9DBCB-DBBD-4F2A-BC22-3A11165F3E16}" type="pres">
      <dgm:prSet presAssocID="{E52BE8A1-F1F8-448F-91C3-318DD96FF143}" presName="composite" presStyleCnt="0"/>
      <dgm:spPr/>
    </dgm:pt>
    <dgm:pt modelId="{C61D472C-B7F8-45E0-B706-6D8C2E4E08AB}" type="pres">
      <dgm:prSet presAssocID="{E52BE8A1-F1F8-448F-91C3-318DD96FF143}" presName="Parent1" presStyleLbl="alignNode1" presStyleIdx="2" presStyleCnt="5">
        <dgm:presLayoutVars>
          <dgm:chMax val="1"/>
          <dgm:chPref val="1"/>
          <dgm:bulletEnabled val="1"/>
        </dgm:presLayoutVars>
      </dgm:prSet>
      <dgm:spPr/>
      <dgm:t>
        <a:bodyPr/>
        <a:lstStyle/>
        <a:p>
          <a:endParaRPr lang="en-US"/>
        </a:p>
      </dgm:t>
    </dgm:pt>
    <dgm:pt modelId="{03B57377-53AB-463A-A4A7-C29E1AF0FFBE}" type="pres">
      <dgm:prSet presAssocID="{E52BE8A1-F1F8-448F-91C3-318DD96FF143}" presName="Childtext1" presStyleLbl="revTx" presStyleIdx="2" presStyleCnt="5">
        <dgm:presLayoutVars>
          <dgm:chMax val="0"/>
          <dgm:chPref val="0"/>
          <dgm:bulletEnabled/>
        </dgm:presLayoutVars>
      </dgm:prSet>
      <dgm:spPr/>
      <dgm:t>
        <a:bodyPr/>
        <a:lstStyle/>
        <a:p>
          <a:endParaRPr lang="en-US"/>
        </a:p>
      </dgm:t>
    </dgm:pt>
    <dgm:pt modelId="{729E56DF-2A5B-41DC-87AD-B153470AB98D}" type="pres">
      <dgm:prSet presAssocID="{E52BE8A1-F1F8-448F-91C3-318DD96FF14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92013FAB-F884-45DB-96FF-6EA8C4390967}" type="pres">
      <dgm:prSet presAssocID="{E52BE8A1-F1F8-448F-91C3-318DD96FF143}" presName="ConnectLineEnd" presStyleLbl="node1" presStyleIdx="2" presStyleCnt="5"/>
      <dgm:spPr/>
    </dgm:pt>
    <dgm:pt modelId="{C07FBBB7-DA18-40F6-A2B1-2801F7B3A5E5}" type="pres">
      <dgm:prSet presAssocID="{E52BE8A1-F1F8-448F-91C3-318DD96FF143}" presName="EmptyPane" presStyleCnt="0"/>
      <dgm:spPr/>
    </dgm:pt>
    <dgm:pt modelId="{02A4A300-F6A0-4682-9F86-F5510B773AA5}" type="pres">
      <dgm:prSet presAssocID="{C30DE328-725B-4943-8ED3-F159E613462D}" presName="spaceBetweenRectangles" presStyleLbl="fgAcc1" presStyleIdx="2" presStyleCnt="4"/>
      <dgm:spPr/>
    </dgm:pt>
    <dgm:pt modelId="{0A3383BE-81D8-497D-B7EB-D7383E692980}" type="pres">
      <dgm:prSet presAssocID="{0EC7F129-FBEE-41F7-973F-FB36E9042B15}" presName="composite" presStyleCnt="0"/>
      <dgm:spPr/>
    </dgm:pt>
    <dgm:pt modelId="{F2C7FECE-7794-4225-A78E-6C159942A590}" type="pres">
      <dgm:prSet presAssocID="{0EC7F129-FBEE-41F7-973F-FB36E9042B15}" presName="Parent1" presStyleLbl="alignNode1" presStyleIdx="3" presStyleCnt="5">
        <dgm:presLayoutVars>
          <dgm:chMax val="1"/>
          <dgm:chPref val="1"/>
          <dgm:bulletEnabled val="1"/>
        </dgm:presLayoutVars>
      </dgm:prSet>
      <dgm:spPr/>
      <dgm:t>
        <a:bodyPr/>
        <a:lstStyle/>
        <a:p>
          <a:endParaRPr lang="en-US"/>
        </a:p>
      </dgm:t>
    </dgm:pt>
    <dgm:pt modelId="{8449CEE9-17DC-49C4-A051-6C65B8B7BE04}" type="pres">
      <dgm:prSet presAssocID="{0EC7F129-FBEE-41F7-973F-FB36E9042B15}" presName="Childtext1" presStyleLbl="revTx" presStyleIdx="3" presStyleCnt="5">
        <dgm:presLayoutVars>
          <dgm:chMax val="0"/>
          <dgm:chPref val="0"/>
          <dgm:bulletEnabled/>
        </dgm:presLayoutVars>
      </dgm:prSet>
      <dgm:spPr/>
      <dgm:t>
        <a:bodyPr/>
        <a:lstStyle/>
        <a:p>
          <a:endParaRPr lang="en-US"/>
        </a:p>
      </dgm:t>
    </dgm:pt>
    <dgm:pt modelId="{1B15BCF0-B43E-4423-9E9C-DE9C972D7AF2}" type="pres">
      <dgm:prSet presAssocID="{0EC7F129-FBEE-41F7-973F-FB36E9042B15}"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443BC17D-024A-452D-B200-E779784A5DBE}" type="pres">
      <dgm:prSet presAssocID="{0EC7F129-FBEE-41F7-973F-FB36E9042B15}" presName="ConnectLineEnd" presStyleLbl="node1" presStyleIdx="3" presStyleCnt="5"/>
      <dgm:spPr/>
    </dgm:pt>
    <dgm:pt modelId="{DDEDCD6B-AA1E-413B-A8F0-5DA95B655286}" type="pres">
      <dgm:prSet presAssocID="{0EC7F129-FBEE-41F7-973F-FB36E9042B15}" presName="EmptyPane" presStyleCnt="0"/>
      <dgm:spPr/>
    </dgm:pt>
    <dgm:pt modelId="{09AA8396-2389-4FA2-B3E0-2B6C8F055DB7}" type="pres">
      <dgm:prSet presAssocID="{36483FF5-BE1E-4027-9DD4-788569780979}" presName="spaceBetweenRectangles" presStyleLbl="fgAcc1" presStyleIdx="3" presStyleCnt="4"/>
      <dgm:spPr/>
    </dgm:pt>
    <dgm:pt modelId="{2A458536-9858-4F33-8A15-D48C42CEFBAF}" type="pres">
      <dgm:prSet presAssocID="{40C64BFB-BB6D-4785-94A9-1A0D352CD821}" presName="composite" presStyleCnt="0"/>
      <dgm:spPr/>
    </dgm:pt>
    <dgm:pt modelId="{07B84850-C150-47B1-88A7-88FA69B967E0}" type="pres">
      <dgm:prSet presAssocID="{40C64BFB-BB6D-4785-94A9-1A0D352CD821}" presName="Parent1" presStyleLbl="alignNode1" presStyleIdx="4" presStyleCnt="5">
        <dgm:presLayoutVars>
          <dgm:chMax val="1"/>
          <dgm:chPref val="1"/>
          <dgm:bulletEnabled val="1"/>
        </dgm:presLayoutVars>
      </dgm:prSet>
      <dgm:spPr/>
      <dgm:t>
        <a:bodyPr/>
        <a:lstStyle/>
        <a:p>
          <a:endParaRPr lang="en-US"/>
        </a:p>
      </dgm:t>
    </dgm:pt>
    <dgm:pt modelId="{C7F0F4BC-EBF7-4ADF-A9F6-FD8DA9543CA0}" type="pres">
      <dgm:prSet presAssocID="{40C64BFB-BB6D-4785-94A9-1A0D352CD821}" presName="Childtext1" presStyleLbl="revTx" presStyleIdx="4" presStyleCnt="5">
        <dgm:presLayoutVars>
          <dgm:chMax val="0"/>
          <dgm:chPref val="0"/>
          <dgm:bulletEnabled/>
        </dgm:presLayoutVars>
      </dgm:prSet>
      <dgm:spPr/>
      <dgm:t>
        <a:bodyPr/>
        <a:lstStyle/>
        <a:p>
          <a:endParaRPr lang="en-US"/>
        </a:p>
      </dgm:t>
    </dgm:pt>
    <dgm:pt modelId="{F830329A-90B8-42A1-B732-4F46E7433A9A}" type="pres">
      <dgm:prSet presAssocID="{40C64BFB-BB6D-4785-94A9-1A0D352CD821}"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AFA1F98E-7014-4882-A2D3-22D977DB5FA5}" type="pres">
      <dgm:prSet presAssocID="{40C64BFB-BB6D-4785-94A9-1A0D352CD821}" presName="ConnectLineEnd" presStyleLbl="node1" presStyleIdx="4" presStyleCnt="5"/>
      <dgm:spPr/>
    </dgm:pt>
    <dgm:pt modelId="{E3D1C5EF-5004-4C48-AB79-472CCEBD68A1}" type="pres">
      <dgm:prSet presAssocID="{40C64BFB-BB6D-4785-94A9-1A0D352CD821}" presName="EmptyPane" presStyleCnt="0"/>
      <dgm:spPr/>
    </dgm:pt>
  </dgm:ptLst>
  <dgm:cxnLst>
    <dgm:cxn modelId="{A54542F5-C0E0-47EE-8625-BA7F1328812D}" type="presOf" srcId="{1BD5C8B2-719D-4A9B-BAB5-E468758CBBB2}" destId="{F4D7A4B8-FD1E-49FE-ADF0-B8B49099D99B}" srcOrd="0" destOrd="0" presId="urn:microsoft.com/office/officeart/2016/7/layout/HexagonTimeline"/>
    <dgm:cxn modelId="{F5FFA937-74EC-4583-9A24-695EF69B7EC0}" srcId="{8F425EA4-0FA9-4863-95C3-1F1583DA647D}" destId="{0EC7F129-FBEE-41F7-973F-FB36E9042B15}" srcOrd="3" destOrd="0" parTransId="{384C1090-EA9E-4FF9-B477-4CD6DEDBF803}" sibTransId="{36483FF5-BE1E-4027-9DD4-788569780979}"/>
    <dgm:cxn modelId="{AB972708-C27B-4B6E-8169-16BC1E7DFE0B}" srcId="{8F425EA4-0FA9-4863-95C3-1F1583DA647D}" destId="{40C64BFB-BB6D-4785-94A9-1A0D352CD821}" srcOrd="4" destOrd="0" parTransId="{CB8396A8-0977-4BD8-9635-31F689F140F0}" sibTransId="{7DD20693-36DC-4A5F-85A1-DE4DD4C4F473}"/>
    <dgm:cxn modelId="{48452138-66C7-4EB0-A00B-2AF5C18D511A}" srcId="{8F425EA4-0FA9-4863-95C3-1F1583DA647D}" destId="{04824BE9-7EB9-4D60-A923-831A54688A00}" srcOrd="0" destOrd="0" parTransId="{865BC876-4901-4EE5-978C-F3D2EF27B880}" sibTransId="{82050E97-EB25-4E05-AA90-0893206E745D}"/>
    <dgm:cxn modelId="{CC679632-7586-49DE-A029-70687E4D0477}" type="presOf" srcId="{8514A0AB-6D40-440F-BC32-08D2F16CFF4D}" destId="{64FD059F-75BD-4C77-A614-674F56278444}" srcOrd="0" destOrd="0" presId="urn:microsoft.com/office/officeart/2016/7/layout/HexagonTimeline"/>
    <dgm:cxn modelId="{62E7290E-94F1-4A07-BE9A-2E458065FDBC}" type="presOf" srcId="{0EC7F129-FBEE-41F7-973F-FB36E9042B15}" destId="{F2C7FECE-7794-4225-A78E-6C159942A590}" srcOrd="0" destOrd="0" presId="urn:microsoft.com/office/officeart/2016/7/layout/HexagonTimeline"/>
    <dgm:cxn modelId="{AC1D8E09-D443-43D1-805F-FD2332DC2521}" type="presOf" srcId="{40C64BFB-BB6D-4785-94A9-1A0D352CD821}" destId="{07B84850-C150-47B1-88A7-88FA69B967E0}" srcOrd="0" destOrd="0" presId="urn:microsoft.com/office/officeart/2016/7/layout/HexagonTimeline"/>
    <dgm:cxn modelId="{8310D335-84D1-48FC-8B0E-9BFE0B52F78C}" type="presOf" srcId="{E52BE8A1-F1F8-448F-91C3-318DD96FF143}" destId="{C61D472C-B7F8-45E0-B706-6D8C2E4E08AB}" srcOrd="0" destOrd="0" presId="urn:microsoft.com/office/officeart/2016/7/layout/HexagonTimeline"/>
    <dgm:cxn modelId="{25D03FB3-4EB1-49FE-BDEA-9397F3FB9186}" srcId="{E52BE8A1-F1F8-448F-91C3-318DD96FF143}" destId="{7AE4D198-9DAE-4345-BDFE-6195C436FB8E}" srcOrd="0" destOrd="0" parTransId="{06024587-790C-4BA3-A3A8-29FFB785FBA8}" sibTransId="{E4269B33-898F-4057-9C7B-6FD9D7123A3D}"/>
    <dgm:cxn modelId="{04B56A75-6CCA-4122-A565-E85464EC1651}" type="presOf" srcId="{23B12B39-4EC6-48CD-8342-86B433559E05}" destId="{C7F0F4BC-EBF7-4ADF-A9F6-FD8DA9543CA0}" srcOrd="0" destOrd="0" presId="urn:microsoft.com/office/officeart/2016/7/layout/HexagonTimeline"/>
    <dgm:cxn modelId="{2CC32FDE-8D8F-4398-9008-09312881A46E}" type="presOf" srcId="{FD5B69B4-DA22-4999-96BE-329BBE1A9CB9}" destId="{8449CEE9-17DC-49C4-A051-6C65B8B7BE04}" srcOrd="0" destOrd="0" presId="urn:microsoft.com/office/officeart/2016/7/layout/HexagonTimeline"/>
    <dgm:cxn modelId="{92974222-F1AB-45D4-80D2-2168EF0EC118}" srcId="{3BA82114-8F9E-4377-BA62-33DCE0B8D98F}" destId="{1BD5C8B2-719D-4A9B-BAB5-E468758CBBB2}" srcOrd="0" destOrd="0" parTransId="{FDEF5993-0EF6-47D3-A927-F4A1BAC36B55}" sibTransId="{A2829CDA-00F5-4735-933D-FEA573E49E97}"/>
    <dgm:cxn modelId="{9ACD7B72-B1CF-4BAE-97E1-77C10A3F1958}" type="presOf" srcId="{7AE4D198-9DAE-4345-BDFE-6195C436FB8E}" destId="{03B57377-53AB-463A-A4A7-C29E1AF0FFBE}" srcOrd="0" destOrd="0" presId="urn:microsoft.com/office/officeart/2016/7/layout/HexagonTimeline"/>
    <dgm:cxn modelId="{B443115F-4E44-4329-A0B0-527D26C2130A}" type="presOf" srcId="{3BA82114-8F9E-4377-BA62-33DCE0B8D98F}" destId="{5854D360-D2F8-42ED-B023-9602CB8C755E}" srcOrd="0" destOrd="0" presId="urn:microsoft.com/office/officeart/2016/7/layout/HexagonTimeline"/>
    <dgm:cxn modelId="{D3FE041C-E472-4352-8148-EA75B043106C}" srcId="{8F425EA4-0FA9-4863-95C3-1F1583DA647D}" destId="{E52BE8A1-F1F8-448F-91C3-318DD96FF143}" srcOrd="2" destOrd="0" parTransId="{D0D116B7-7747-479B-9D74-B513864CD302}" sibTransId="{C30DE328-725B-4943-8ED3-F159E613462D}"/>
    <dgm:cxn modelId="{F469653C-9F76-4332-ABA9-FB18245D7646}" type="presOf" srcId="{04824BE9-7EB9-4D60-A923-831A54688A00}" destId="{5C18EEFA-291E-4A7C-A68E-CC7E9B6B1AE1}" srcOrd="0" destOrd="0" presId="urn:microsoft.com/office/officeart/2016/7/layout/HexagonTimeline"/>
    <dgm:cxn modelId="{031F5EE6-536F-4EC8-A5BA-33E6FA248CD3}" srcId="{40C64BFB-BB6D-4785-94A9-1A0D352CD821}" destId="{23B12B39-4EC6-48CD-8342-86B433559E05}" srcOrd="0" destOrd="0" parTransId="{97EEE26A-7613-48FB-B988-54C9A0E17640}" sibTransId="{02A4951B-B606-4127-B2DB-BF69F82655CB}"/>
    <dgm:cxn modelId="{8F578D80-FC33-4A70-86B1-5A96F9A39D06}" srcId="{8F425EA4-0FA9-4863-95C3-1F1583DA647D}" destId="{3BA82114-8F9E-4377-BA62-33DCE0B8D98F}" srcOrd="1" destOrd="0" parTransId="{33AA2A99-D34B-4A46-8680-9161C8EA8BAA}" sibTransId="{44DF9787-8079-4857-8099-0C032DF73D59}"/>
    <dgm:cxn modelId="{7B2AA864-51DE-4F55-AE8A-D0D320EB9BC8}" type="presOf" srcId="{8F425EA4-0FA9-4863-95C3-1F1583DA647D}" destId="{E364E851-BF22-4F9E-B2A1-FF43A56191BF}" srcOrd="0" destOrd="0" presId="urn:microsoft.com/office/officeart/2016/7/layout/HexagonTimeline"/>
    <dgm:cxn modelId="{E4290CF1-F7B4-4011-AF4E-51F168AF0071}" srcId="{04824BE9-7EB9-4D60-A923-831A54688A00}" destId="{8514A0AB-6D40-440F-BC32-08D2F16CFF4D}" srcOrd="0" destOrd="0" parTransId="{A7F567D4-1435-43A2-BB9C-C9A7DA66A7D9}" sibTransId="{2CAC6E7E-BFF3-4E0B-9BDD-BF150B36C84C}"/>
    <dgm:cxn modelId="{9CB988C8-EE23-4CFC-9107-98D114873318}" srcId="{0EC7F129-FBEE-41F7-973F-FB36E9042B15}" destId="{FD5B69B4-DA22-4999-96BE-329BBE1A9CB9}" srcOrd="0" destOrd="0" parTransId="{52FCD964-7AF0-4BCA-B26E-5AB157A27B7B}" sibTransId="{0DB6A175-3261-4CA0-96EB-C3F6B9789EDC}"/>
    <dgm:cxn modelId="{93028A81-50F7-4B60-B3C7-B15261751B5C}" type="presParOf" srcId="{E364E851-BF22-4F9E-B2A1-FF43A56191BF}" destId="{7DB16D52-F06B-474A-954F-365A162DACDE}" srcOrd="0" destOrd="0" presId="urn:microsoft.com/office/officeart/2016/7/layout/HexagonTimeline"/>
    <dgm:cxn modelId="{08A41394-AEED-46D3-AB51-F54808016DF8}" type="presParOf" srcId="{7DB16D52-F06B-474A-954F-365A162DACDE}" destId="{5C18EEFA-291E-4A7C-A68E-CC7E9B6B1AE1}" srcOrd="0" destOrd="0" presId="urn:microsoft.com/office/officeart/2016/7/layout/HexagonTimeline"/>
    <dgm:cxn modelId="{074022A4-5849-4576-96EF-D6FB27385E6E}" type="presParOf" srcId="{7DB16D52-F06B-474A-954F-365A162DACDE}" destId="{64FD059F-75BD-4C77-A614-674F56278444}" srcOrd="1" destOrd="0" presId="urn:microsoft.com/office/officeart/2016/7/layout/HexagonTimeline"/>
    <dgm:cxn modelId="{AE076B5F-57EB-4268-B0F7-5E417356F117}" type="presParOf" srcId="{7DB16D52-F06B-474A-954F-365A162DACDE}" destId="{7DDCEA5E-661F-44C8-87F1-54566FC89C36}" srcOrd="2" destOrd="0" presId="urn:microsoft.com/office/officeart/2016/7/layout/HexagonTimeline"/>
    <dgm:cxn modelId="{661C21E6-484E-4BD0-BA3D-E33CABFBB263}" type="presParOf" srcId="{7DB16D52-F06B-474A-954F-365A162DACDE}" destId="{187069CC-1F84-4379-A99A-6EA4134275D5}" srcOrd="3" destOrd="0" presId="urn:microsoft.com/office/officeart/2016/7/layout/HexagonTimeline"/>
    <dgm:cxn modelId="{0D48331B-859F-4862-B555-D9A49C9CFFAC}" type="presParOf" srcId="{7DB16D52-F06B-474A-954F-365A162DACDE}" destId="{5254AC4B-9F99-4B50-8235-2D249A5F81FC}" srcOrd="4" destOrd="0" presId="urn:microsoft.com/office/officeart/2016/7/layout/HexagonTimeline"/>
    <dgm:cxn modelId="{724E09E7-5629-4604-ACD2-B60996056F38}" type="presParOf" srcId="{E364E851-BF22-4F9E-B2A1-FF43A56191BF}" destId="{55AD9539-5D8D-4E6C-AF5D-120888DD0ED6}" srcOrd="1" destOrd="0" presId="urn:microsoft.com/office/officeart/2016/7/layout/HexagonTimeline"/>
    <dgm:cxn modelId="{0C2E650A-EDD0-41C3-B866-BAD07AF3355D}" type="presParOf" srcId="{E364E851-BF22-4F9E-B2A1-FF43A56191BF}" destId="{7D16FE57-1507-404C-8051-8832D78A279B}" srcOrd="2" destOrd="0" presId="urn:microsoft.com/office/officeart/2016/7/layout/HexagonTimeline"/>
    <dgm:cxn modelId="{E39F89EC-4264-4CCA-9618-FC7DC56B8C7C}" type="presParOf" srcId="{7D16FE57-1507-404C-8051-8832D78A279B}" destId="{5854D360-D2F8-42ED-B023-9602CB8C755E}" srcOrd="0" destOrd="0" presId="urn:microsoft.com/office/officeart/2016/7/layout/HexagonTimeline"/>
    <dgm:cxn modelId="{75DAFCA7-AB13-4AFC-A043-855C71924694}" type="presParOf" srcId="{7D16FE57-1507-404C-8051-8832D78A279B}" destId="{F4D7A4B8-FD1E-49FE-ADF0-B8B49099D99B}" srcOrd="1" destOrd="0" presId="urn:microsoft.com/office/officeart/2016/7/layout/HexagonTimeline"/>
    <dgm:cxn modelId="{A647A157-0A23-4C38-B3EE-A85E135EBF72}" type="presParOf" srcId="{7D16FE57-1507-404C-8051-8832D78A279B}" destId="{2D941BF4-A0A4-46FD-AAC1-40A8388CBD19}" srcOrd="2" destOrd="0" presId="urn:microsoft.com/office/officeart/2016/7/layout/HexagonTimeline"/>
    <dgm:cxn modelId="{5B2314F4-DC31-497C-9421-1013C83E903E}" type="presParOf" srcId="{7D16FE57-1507-404C-8051-8832D78A279B}" destId="{FEA1EF3D-C5D4-4278-A545-0FC4FC506A34}" srcOrd="3" destOrd="0" presId="urn:microsoft.com/office/officeart/2016/7/layout/HexagonTimeline"/>
    <dgm:cxn modelId="{0CB52EE5-2175-4213-B43B-96C79A9C7005}" type="presParOf" srcId="{7D16FE57-1507-404C-8051-8832D78A279B}" destId="{B9085F31-AE42-4579-B563-09E2EC7A1C50}" srcOrd="4" destOrd="0" presId="urn:microsoft.com/office/officeart/2016/7/layout/HexagonTimeline"/>
    <dgm:cxn modelId="{1F96536C-5D1D-4C3B-9E53-FF6C07622A2D}" type="presParOf" srcId="{E364E851-BF22-4F9E-B2A1-FF43A56191BF}" destId="{9503A872-7BC5-4A97-B876-C4FDBC8CC820}" srcOrd="3" destOrd="0" presId="urn:microsoft.com/office/officeart/2016/7/layout/HexagonTimeline"/>
    <dgm:cxn modelId="{48B602CE-AE7F-4F4E-91BA-C6625B09E373}" type="presParOf" srcId="{E364E851-BF22-4F9E-B2A1-FF43A56191BF}" destId="{E4F9DBCB-DBBD-4F2A-BC22-3A11165F3E16}" srcOrd="4" destOrd="0" presId="urn:microsoft.com/office/officeart/2016/7/layout/HexagonTimeline"/>
    <dgm:cxn modelId="{67747965-C9BF-4FD6-B828-F3B586CC716F}" type="presParOf" srcId="{E4F9DBCB-DBBD-4F2A-BC22-3A11165F3E16}" destId="{C61D472C-B7F8-45E0-B706-6D8C2E4E08AB}" srcOrd="0" destOrd="0" presId="urn:microsoft.com/office/officeart/2016/7/layout/HexagonTimeline"/>
    <dgm:cxn modelId="{55B283B7-43E9-4C32-A8E4-1B08BEF6BF2E}" type="presParOf" srcId="{E4F9DBCB-DBBD-4F2A-BC22-3A11165F3E16}" destId="{03B57377-53AB-463A-A4A7-C29E1AF0FFBE}" srcOrd="1" destOrd="0" presId="urn:microsoft.com/office/officeart/2016/7/layout/HexagonTimeline"/>
    <dgm:cxn modelId="{A30EA641-5C6A-494A-99EE-EF8A2657C0DB}" type="presParOf" srcId="{E4F9DBCB-DBBD-4F2A-BC22-3A11165F3E16}" destId="{729E56DF-2A5B-41DC-87AD-B153470AB98D}" srcOrd="2" destOrd="0" presId="urn:microsoft.com/office/officeart/2016/7/layout/HexagonTimeline"/>
    <dgm:cxn modelId="{6196C857-AE4C-481B-A240-F61E3520060E}" type="presParOf" srcId="{E4F9DBCB-DBBD-4F2A-BC22-3A11165F3E16}" destId="{92013FAB-F884-45DB-96FF-6EA8C4390967}" srcOrd="3" destOrd="0" presId="urn:microsoft.com/office/officeart/2016/7/layout/HexagonTimeline"/>
    <dgm:cxn modelId="{4FB0E865-499A-4DA3-A806-957EAA215469}" type="presParOf" srcId="{E4F9DBCB-DBBD-4F2A-BC22-3A11165F3E16}" destId="{C07FBBB7-DA18-40F6-A2B1-2801F7B3A5E5}" srcOrd="4" destOrd="0" presId="urn:microsoft.com/office/officeart/2016/7/layout/HexagonTimeline"/>
    <dgm:cxn modelId="{B7DB81C4-6CF6-441B-9A07-235A851526C4}" type="presParOf" srcId="{E364E851-BF22-4F9E-B2A1-FF43A56191BF}" destId="{02A4A300-F6A0-4682-9F86-F5510B773AA5}" srcOrd="5" destOrd="0" presId="urn:microsoft.com/office/officeart/2016/7/layout/HexagonTimeline"/>
    <dgm:cxn modelId="{0E95C411-C5A9-41D6-98A5-6329C0503C63}" type="presParOf" srcId="{E364E851-BF22-4F9E-B2A1-FF43A56191BF}" destId="{0A3383BE-81D8-497D-B7EB-D7383E692980}" srcOrd="6" destOrd="0" presId="urn:microsoft.com/office/officeart/2016/7/layout/HexagonTimeline"/>
    <dgm:cxn modelId="{C6732287-049A-4951-965F-784F7D8DBE5B}" type="presParOf" srcId="{0A3383BE-81D8-497D-B7EB-D7383E692980}" destId="{F2C7FECE-7794-4225-A78E-6C159942A590}" srcOrd="0" destOrd="0" presId="urn:microsoft.com/office/officeart/2016/7/layout/HexagonTimeline"/>
    <dgm:cxn modelId="{B1B81FEF-D6F9-4EE5-BF49-6B8125134926}" type="presParOf" srcId="{0A3383BE-81D8-497D-B7EB-D7383E692980}" destId="{8449CEE9-17DC-49C4-A051-6C65B8B7BE04}" srcOrd="1" destOrd="0" presId="urn:microsoft.com/office/officeart/2016/7/layout/HexagonTimeline"/>
    <dgm:cxn modelId="{878B078B-1F55-46C2-AB67-B29F2FF34868}" type="presParOf" srcId="{0A3383BE-81D8-497D-B7EB-D7383E692980}" destId="{1B15BCF0-B43E-4423-9E9C-DE9C972D7AF2}" srcOrd="2" destOrd="0" presId="urn:microsoft.com/office/officeart/2016/7/layout/HexagonTimeline"/>
    <dgm:cxn modelId="{6A3905EA-B127-4337-935C-D7238C439277}" type="presParOf" srcId="{0A3383BE-81D8-497D-B7EB-D7383E692980}" destId="{443BC17D-024A-452D-B200-E779784A5DBE}" srcOrd="3" destOrd="0" presId="urn:microsoft.com/office/officeart/2016/7/layout/HexagonTimeline"/>
    <dgm:cxn modelId="{2E22072E-B61A-4A50-9067-CFBA62D9F24A}" type="presParOf" srcId="{0A3383BE-81D8-497D-B7EB-D7383E692980}" destId="{DDEDCD6B-AA1E-413B-A8F0-5DA95B655286}" srcOrd="4" destOrd="0" presId="urn:microsoft.com/office/officeart/2016/7/layout/HexagonTimeline"/>
    <dgm:cxn modelId="{B2321206-7EB8-4473-9250-32C28DDD5C24}" type="presParOf" srcId="{E364E851-BF22-4F9E-B2A1-FF43A56191BF}" destId="{09AA8396-2389-4FA2-B3E0-2B6C8F055DB7}" srcOrd="7" destOrd="0" presId="urn:microsoft.com/office/officeart/2016/7/layout/HexagonTimeline"/>
    <dgm:cxn modelId="{58C7435A-C25A-4268-906C-0775BC1B4498}" type="presParOf" srcId="{E364E851-BF22-4F9E-B2A1-FF43A56191BF}" destId="{2A458536-9858-4F33-8A15-D48C42CEFBAF}" srcOrd="8" destOrd="0" presId="urn:microsoft.com/office/officeart/2016/7/layout/HexagonTimeline"/>
    <dgm:cxn modelId="{3634B6FC-C375-43A3-AD5C-E76EC6A8C270}" type="presParOf" srcId="{2A458536-9858-4F33-8A15-D48C42CEFBAF}" destId="{07B84850-C150-47B1-88A7-88FA69B967E0}" srcOrd="0" destOrd="0" presId="urn:microsoft.com/office/officeart/2016/7/layout/HexagonTimeline"/>
    <dgm:cxn modelId="{C6EB0A68-0DB6-491E-B0E8-BD3AE5910A52}" type="presParOf" srcId="{2A458536-9858-4F33-8A15-D48C42CEFBAF}" destId="{C7F0F4BC-EBF7-4ADF-A9F6-FD8DA9543CA0}" srcOrd="1" destOrd="0" presId="urn:microsoft.com/office/officeart/2016/7/layout/HexagonTimeline"/>
    <dgm:cxn modelId="{49F7F046-B229-46B1-8342-BF67B65331CF}" type="presParOf" srcId="{2A458536-9858-4F33-8A15-D48C42CEFBAF}" destId="{F830329A-90B8-42A1-B732-4F46E7433A9A}" srcOrd="2" destOrd="0" presId="urn:microsoft.com/office/officeart/2016/7/layout/HexagonTimeline"/>
    <dgm:cxn modelId="{0099C8CF-B286-437C-B90E-391898F9FF56}" type="presParOf" srcId="{2A458536-9858-4F33-8A15-D48C42CEFBAF}" destId="{AFA1F98E-7014-4882-A2D3-22D977DB5FA5}" srcOrd="3" destOrd="0" presId="urn:microsoft.com/office/officeart/2016/7/layout/HexagonTimeline"/>
    <dgm:cxn modelId="{A71E2AE0-1FE1-4DFD-80F3-19578CFAE539}" type="presParOf" srcId="{2A458536-9858-4F33-8A15-D48C42CEFBAF}" destId="{E3D1C5EF-5004-4C48-AB79-472CCEBD68A1}"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8EEFA-291E-4A7C-A68E-CC7E9B6B1AE1}">
      <dsp:nvSpPr>
        <dsp:cNvPr id="0" name=""/>
        <dsp:cNvSpPr/>
      </dsp:nvSpPr>
      <dsp:spPr>
        <a:xfrm>
          <a:off x="298594" y="2585847"/>
          <a:ext cx="1528960" cy="705231"/>
        </a:xfrm>
        <a:prstGeom prst="homePlate">
          <a:avLst>
            <a:gd name="adj" fmla="val 4000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33400">
            <a:lnSpc>
              <a:spcPct val="90000"/>
            </a:lnSpc>
            <a:spcBef>
              <a:spcPct val="0"/>
            </a:spcBef>
            <a:spcAft>
              <a:spcPct val="35000"/>
            </a:spcAft>
          </a:pPr>
          <a:r>
            <a:rPr lang="en-US" sz="1200" kern="1200" dirty="0" smtClean="0"/>
            <a:t>March 2022</a:t>
          </a:r>
          <a:endParaRPr lang="en-US" sz="1200" kern="1200" dirty="0"/>
        </a:p>
      </dsp:txBody>
      <dsp:txXfrm>
        <a:off x="298594" y="2585847"/>
        <a:ext cx="1387914" cy="705231"/>
      </dsp:txXfrm>
    </dsp:sp>
    <dsp:sp modelId="{64FD059F-75BD-4C77-A614-674F56278444}">
      <dsp:nvSpPr>
        <dsp:cNvPr id="0" name=""/>
        <dsp:cNvSpPr/>
      </dsp:nvSpPr>
      <dsp:spPr>
        <a:xfrm>
          <a:off x="1296" y="0"/>
          <a:ext cx="2123556" cy="18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lvl="0" algn="ctr" defTabSz="533400">
            <a:lnSpc>
              <a:spcPct val="90000"/>
            </a:lnSpc>
            <a:spcBef>
              <a:spcPct val="0"/>
            </a:spcBef>
            <a:spcAft>
              <a:spcPct val="35000"/>
            </a:spcAft>
          </a:pPr>
          <a:r>
            <a:rPr lang="en-US" sz="1200" kern="1200" dirty="0" smtClean="0"/>
            <a:t>USA Today issues a report that the CSU Chancellor Joseph Castro inappropriately handled sexual harassment cases at Fresno State</a:t>
          </a:r>
          <a:endParaRPr lang="en-US" sz="1200" kern="1200" dirty="0"/>
        </a:p>
      </dsp:txBody>
      <dsp:txXfrm>
        <a:off x="1296" y="0"/>
        <a:ext cx="2123556" cy="1880616"/>
      </dsp:txXfrm>
    </dsp:sp>
    <dsp:sp modelId="{55AD9539-5D8D-4E6C-AF5D-120888DD0ED6}">
      <dsp:nvSpPr>
        <dsp:cNvPr id="0" name=""/>
        <dsp:cNvSpPr/>
      </dsp:nvSpPr>
      <dsp:spPr>
        <a:xfrm>
          <a:off x="1827554" y="2938462"/>
          <a:ext cx="594595" cy="0"/>
        </a:xfrm>
        <a:custGeom>
          <a:avLst/>
          <a:gdLst/>
          <a:ahLst/>
          <a:cxnLst/>
          <a:rect l="0" t="0" r="0" b="0"/>
          <a:pathLst>
            <a:path>
              <a:moveTo>
                <a:pt x="0" y="0"/>
              </a:moveTo>
              <a:lnTo>
                <a:pt x="594595" y="0"/>
              </a:lnTo>
            </a:path>
          </a:pathLst>
        </a:custGeom>
        <a:no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DCEA5E-661F-44C8-87F1-54566FC89C36}">
      <dsp:nvSpPr>
        <dsp:cNvPr id="0" name=""/>
        <dsp:cNvSpPr/>
      </dsp:nvSpPr>
      <dsp:spPr>
        <a:xfrm>
          <a:off x="1063074" y="1998154"/>
          <a:ext cx="0" cy="5876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87069CC-1F84-4379-A99A-6EA4134275D5}">
      <dsp:nvSpPr>
        <dsp:cNvPr id="0" name=""/>
        <dsp:cNvSpPr/>
      </dsp:nvSpPr>
      <dsp:spPr>
        <a:xfrm>
          <a:off x="1004305" y="1880615"/>
          <a:ext cx="117538" cy="117538"/>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854D360-D2F8-42ED-B023-9602CB8C755E}">
      <dsp:nvSpPr>
        <dsp:cNvPr id="0" name=""/>
        <dsp:cNvSpPr/>
      </dsp:nvSpPr>
      <dsp:spPr>
        <a:xfrm>
          <a:off x="2422150" y="2585847"/>
          <a:ext cx="1528960" cy="705231"/>
        </a:xfrm>
        <a:prstGeom prst="hexagon">
          <a:avLst>
            <a:gd name="adj" fmla="val 40000"/>
            <a:gd name="vf" fmla="val 11547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33400">
            <a:lnSpc>
              <a:spcPct val="90000"/>
            </a:lnSpc>
            <a:spcBef>
              <a:spcPct val="0"/>
            </a:spcBef>
            <a:spcAft>
              <a:spcPct val="35000"/>
            </a:spcAft>
          </a:pPr>
          <a:r>
            <a:rPr lang="en-US" sz="1200" kern="1200" dirty="0" smtClean="0"/>
            <a:t>Spring 2022</a:t>
          </a:r>
          <a:endParaRPr lang="en-US" sz="1200" kern="1200" dirty="0"/>
        </a:p>
      </dsp:txBody>
      <dsp:txXfrm>
        <a:off x="2643594" y="2687988"/>
        <a:ext cx="1086072" cy="500949"/>
      </dsp:txXfrm>
    </dsp:sp>
    <dsp:sp modelId="{F4D7A4B8-FD1E-49FE-ADF0-B8B49099D99B}">
      <dsp:nvSpPr>
        <dsp:cNvPr id="0" name=""/>
        <dsp:cNvSpPr/>
      </dsp:nvSpPr>
      <dsp:spPr>
        <a:xfrm>
          <a:off x="2124852" y="3996308"/>
          <a:ext cx="2123556" cy="18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lvl="0" algn="ctr" defTabSz="533400">
            <a:lnSpc>
              <a:spcPct val="90000"/>
            </a:lnSpc>
            <a:spcBef>
              <a:spcPct val="0"/>
            </a:spcBef>
            <a:spcAft>
              <a:spcPct val="35000"/>
            </a:spcAft>
          </a:pPr>
          <a:r>
            <a:rPr lang="en-US" sz="1200" kern="1200" dirty="0" smtClean="0"/>
            <a:t>Additional investigations by USA Today, LA Times, and Ed Source found every CSU campus had cases that were perceived as being mishandled. </a:t>
          </a:r>
          <a:endParaRPr lang="en-US" sz="1200" kern="1200" dirty="0"/>
        </a:p>
      </dsp:txBody>
      <dsp:txXfrm>
        <a:off x="2124852" y="3996308"/>
        <a:ext cx="2123556" cy="1880616"/>
      </dsp:txXfrm>
    </dsp:sp>
    <dsp:sp modelId="{9503A872-7BC5-4A97-B876-C4FDBC8CC820}">
      <dsp:nvSpPr>
        <dsp:cNvPr id="0" name=""/>
        <dsp:cNvSpPr/>
      </dsp:nvSpPr>
      <dsp:spPr>
        <a:xfrm>
          <a:off x="3951111" y="2938462"/>
          <a:ext cx="594595" cy="0"/>
        </a:xfrm>
        <a:custGeom>
          <a:avLst/>
          <a:gdLst/>
          <a:ahLst/>
          <a:cxnLst/>
          <a:rect l="0" t="0" r="0" b="0"/>
          <a:pathLst>
            <a:path>
              <a:moveTo>
                <a:pt x="0" y="0"/>
              </a:moveTo>
              <a:lnTo>
                <a:pt x="594595" y="0"/>
              </a:lnTo>
            </a:path>
          </a:pathLst>
        </a:custGeom>
        <a:no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41BF4-A0A4-46FD-AAC1-40A8388CBD19}">
      <dsp:nvSpPr>
        <dsp:cNvPr id="0" name=""/>
        <dsp:cNvSpPr/>
      </dsp:nvSpPr>
      <dsp:spPr>
        <a:xfrm>
          <a:off x="3186631" y="3291078"/>
          <a:ext cx="0" cy="5876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EA1EF3D-C5D4-4278-A545-0FC4FC506A34}">
      <dsp:nvSpPr>
        <dsp:cNvPr id="0" name=""/>
        <dsp:cNvSpPr/>
      </dsp:nvSpPr>
      <dsp:spPr>
        <a:xfrm>
          <a:off x="3127861" y="3878770"/>
          <a:ext cx="117538" cy="117538"/>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61D472C-B7F8-45E0-B706-6D8C2E4E08AB}">
      <dsp:nvSpPr>
        <dsp:cNvPr id="0" name=""/>
        <dsp:cNvSpPr/>
      </dsp:nvSpPr>
      <dsp:spPr>
        <a:xfrm>
          <a:off x="4545707" y="2585847"/>
          <a:ext cx="1528960" cy="705231"/>
        </a:xfrm>
        <a:prstGeom prst="hexagon">
          <a:avLst>
            <a:gd name="adj" fmla="val 40000"/>
            <a:gd name="vf" fmla="val 11547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33400">
            <a:lnSpc>
              <a:spcPct val="90000"/>
            </a:lnSpc>
            <a:spcBef>
              <a:spcPct val="0"/>
            </a:spcBef>
            <a:spcAft>
              <a:spcPct val="35000"/>
            </a:spcAft>
          </a:pPr>
          <a:r>
            <a:rPr lang="en-US" sz="1200" kern="1200" dirty="0" smtClean="0"/>
            <a:t>Spring 2022</a:t>
          </a:r>
          <a:endParaRPr lang="en-US" sz="1200" kern="1200" dirty="0"/>
        </a:p>
      </dsp:txBody>
      <dsp:txXfrm>
        <a:off x="4767151" y="2687988"/>
        <a:ext cx="1086072" cy="500949"/>
      </dsp:txXfrm>
    </dsp:sp>
    <dsp:sp modelId="{03B57377-53AB-463A-A4A7-C29E1AF0FFBE}">
      <dsp:nvSpPr>
        <dsp:cNvPr id="0" name=""/>
        <dsp:cNvSpPr/>
      </dsp:nvSpPr>
      <dsp:spPr>
        <a:xfrm>
          <a:off x="4248409" y="0"/>
          <a:ext cx="2123556" cy="18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lvl="0" algn="ctr" defTabSz="533400">
            <a:lnSpc>
              <a:spcPct val="90000"/>
            </a:lnSpc>
            <a:spcBef>
              <a:spcPct val="0"/>
            </a:spcBef>
            <a:spcAft>
              <a:spcPct val="35000"/>
            </a:spcAft>
          </a:pPr>
          <a:r>
            <a:rPr lang="en-US" sz="1200" kern="1200" dirty="0" smtClean="0"/>
            <a:t>In response to the ongoing criticism of the public in the handling of sexual harassment cases, the CSU Board of Trustees hired Cozen O’Conner to conduct a review of the system’s policies and procedures for handling sexual harassment complaints.  </a:t>
          </a:r>
          <a:endParaRPr lang="en-US" sz="1200" kern="1200" dirty="0"/>
        </a:p>
      </dsp:txBody>
      <dsp:txXfrm>
        <a:off x="4248409" y="0"/>
        <a:ext cx="2123556" cy="1880616"/>
      </dsp:txXfrm>
    </dsp:sp>
    <dsp:sp modelId="{02A4A300-F6A0-4682-9F86-F5510B773AA5}">
      <dsp:nvSpPr>
        <dsp:cNvPr id="0" name=""/>
        <dsp:cNvSpPr/>
      </dsp:nvSpPr>
      <dsp:spPr>
        <a:xfrm>
          <a:off x="6074667" y="2938462"/>
          <a:ext cx="594595" cy="0"/>
        </a:xfrm>
        <a:custGeom>
          <a:avLst/>
          <a:gdLst/>
          <a:ahLst/>
          <a:cxnLst/>
          <a:rect l="0" t="0" r="0" b="0"/>
          <a:pathLst>
            <a:path>
              <a:moveTo>
                <a:pt x="0" y="0"/>
              </a:moveTo>
              <a:lnTo>
                <a:pt x="594595" y="0"/>
              </a:lnTo>
            </a:path>
          </a:pathLst>
        </a:custGeom>
        <a:no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E56DF-2A5B-41DC-87AD-B153470AB98D}">
      <dsp:nvSpPr>
        <dsp:cNvPr id="0" name=""/>
        <dsp:cNvSpPr/>
      </dsp:nvSpPr>
      <dsp:spPr>
        <a:xfrm>
          <a:off x="5310187" y="1998154"/>
          <a:ext cx="0" cy="5876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2013FAB-F884-45DB-96FF-6EA8C4390967}">
      <dsp:nvSpPr>
        <dsp:cNvPr id="0" name=""/>
        <dsp:cNvSpPr/>
      </dsp:nvSpPr>
      <dsp:spPr>
        <a:xfrm>
          <a:off x="5251418" y="1880615"/>
          <a:ext cx="117538" cy="117538"/>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2C7FECE-7794-4225-A78E-6C159942A590}">
      <dsp:nvSpPr>
        <dsp:cNvPr id="0" name=""/>
        <dsp:cNvSpPr/>
      </dsp:nvSpPr>
      <dsp:spPr>
        <a:xfrm>
          <a:off x="6669263" y="2585847"/>
          <a:ext cx="1528960" cy="705231"/>
        </a:xfrm>
        <a:prstGeom prst="hexagon">
          <a:avLst>
            <a:gd name="adj" fmla="val 40000"/>
            <a:gd name="vf" fmla="val 11547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33400">
            <a:lnSpc>
              <a:spcPct val="90000"/>
            </a:lnSpc>
            <a:spcBef>
              <a:spcPct val="0"/>
            </a:spcBef>
            <a:spcAft>
              <a:spcPct val="35000"/>
            </a:spcAft>
          </a:pPr>
          <a:r>
            <a:rPr lang="en-US" sz="1200" kern="1200" dirty="0" smtClean="0"/>
            <a:t>July 2023 </a:t>
          </a:r>
          <a:endParaRPr lang="en-US" sz="1200" kern="1200" dirty="0"/>
        </a:p>
      </dsp:txBody>
      <dsp:txXfrm>
        <a:off x="6890707" y="2687988"/>
        <a:ext cx="1086072" cy="500949"/>
      </dsp:txXfrm>
    </dsp:sp>
    <dsp:sp modelId="{8449CEE9-17DC-49C4-A051-6C65B8B7BE04}">
      <dsp:nvSpPr>
        <dsp:cNvPr id="0" name=""/>
        <dsp:cNvSpPr/>
      </dsp:nvSpPr>
      <dsp:spPr>
        <a:xfrm>
          <a:off x="6371965" y="3996308"/>
          <a:ext cx="2123556" cy="18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lvl="0" algn="ctr" defTabSz="533400">
            <a:lnSpc>
              <a:spcPct val="90000"/>
            </a:lnSpc>
            <a:spcBef>
              <a:spcPct val="0"/>
            </a:spcBef>
            <a:spcAft>
              <a:spcPct val="35000"/>
            </a:spcAft>
          </a:pPr>
          <a:r>
            <a:rPr lang="en-US" sz="1200" kern="1200" dirty="0" smtClean="0"/>
            <a:t>Cozen O’Connor publishes their report of the CSU with recommendations.</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The State Auditor publishes the result of their audit and recommendations. </a:t>
          </a:r>
          <a:endParaRPr lang="en-US" sz="1200" kern="1200" dirty="0"/>
        </a:p>
      </dsp:txBody>
      <dsp:txXfrm>
        <a:off x="6371965" y="3996308"/>
        <a:ext cx="2123556" cy="1880616"/>
      </dsp:txXfrm>
    </dsp:sp>
    <dsp:sp modelId="{09AA8396-2389-4FA2-B3E0-2B6C8F055DB7}">
      <dsp:nvSpPr>
        <dsp:cNvPr id="0" name=""/>
        <dsp:cNvSpPr/>
      </dsp:nvSpPr>
      <dsp:spPr>
        <a:xfrm>
          <a:off x="8198224" y="2938462"/>
          <a:ext cx="594595" cy="0"/>
        </a:xfrm>
        <a:custGeom>
          <a:avLst/>
          <a:gdLst/>
          <a:ahLst/>
          <a:cxnLst/>
          <a:rect l="0" t="0" r="0" b="0"/>
          <a:pathLst>
            <a:path>
              <a:moveTo>
                <a:pt x="0" y="0"/>
              </a:moveTo>
              <a:lnTo>
                <a:pt x="594595" y="0"/>
              </a:lnTo>
            </a:path>
          </a:pathLst>
        </a:custGeom>
        <a:no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5BCF0-B43E-4423-9E9C-DE9C972D7AF2}">
      <dsp:nvSpPr>
        <dsp:cNvPr id="0" name=""/>
        <dsp:cNvSpPr/>
      </dsp:nvSpPr>
      <dsp:spPr>
        <a:xfrm>
          <a:off x="7433743" y="3291078"/>
          <a:ext cx="0" cy="5876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43BC17D-024A-452D-B200-E779784A5DBE}">
      <dsp:nvSpPr>
        <dsp:cNvPr id="0" name=""/>
        <dsp:cNvSpPr/>
      </dsp:nvSpPr>
      <dsp:spPr>
        <a:xfrm>
          <a:off x="7374974" y="3878770"/>
          <a:ext cx="117538" cy="117538"/>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7B84850-C150-47B1-88A7-88FA69B967E0}">
      <dsp:nvSpPr>
        <dsp:cNvPr id="0" name=""/>
        <dsp:cNvSpPr/>
      </dsp:nvSpPr>
      <dsp:spPr>
        <a:xfrm rot="10800000">
          <a:off x="8792820" y="2585847"/>
          <a:ext cx="1528960" cy="705231"/>
        </a:xfrm>
        <a:prstGeom prst="homePlate">
          <a:avLst>
            <a:gd name="adj" fmla="val 4000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33400">
            <a:lnSpc>
              <a:spcPct val="90000"/>
            </a:lnSpc>
            <a:spcBef>
              <a:spcPct val="0"/>
            </a:spcBef>
            <a:spcAft>
              <a:spcPct val="35000"/>
            </a:spcAft>
          </a:pPr>
          <a:r>
            <a:rPr lang="en-US" sz="1200" kern="1200" dirty="0" smtClean="0"/>
            <a:t>August 2023</a:t>
          </a:r>
          <a:endParaRPr lang="en-US" sz="1200" kern="1200" dirty="0"/>
        </a:p>
      </dsp:txBody>
      <dsp:txXfrm rot="10800000">
        <a:off x="8933866" y="2585847"/>
        <a:ext cx="1387914" cy="705231"/>
      </dsp:txXfrm>
    </dsp:sp>
    <dsp:sp modelId="{C7F0F4BC-EBF7-4ADF-A9F6-FD8DA9543CA0}">
      <dsp:nvSpPr>
        <dsp:cNvPr id="0" name=""/>
        <dsp:cNvSpPr/>
      </dsp:nvSpPr>
      <dsp:spPr>
        <a:xfrm>
          <a:off x="8495522" y="0"/>
          <a:ext cx="2123556" cy="18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lvl="0" algn="ctr" defTabSz="533400">
            <a:lnSpc>
              <a:spcPct val="90000"/>
            </a:lnSpc>
            <a:spcBef>
              <a:spcPct val="0"/>
            </a:spcBef>
            <a:spcAft>
              <a:spcPct val="35000"/>
            </a:spcAft>
          </a:pPr>
          <a:r>
            <a:rPr lang="en-US" sz="1200" kern="1200" dirty="0" smtClean="0"/>
            <a:t>JLAC Committee, the Asm. Higher Education Committee, and the Senate Education Committee hold a hearing on the State Auditor’s Audit.</a:t>
          </a:r>
          <a:endParaRPr lang="en-US" sz="1200" kern="1200" dirty="0"/>
        </a:p>
      </dsp:txBody>
      <dsp:txXfrm>
        <a:off x="8495522" y="0"/>
        <a:ext cx="2123556" cy="1880616"/>
      </dsp:txXfrm>
    </dsp:sp>
    <dsp:sp modelId="{F830329A-90B8-42A1-B732-4F46E7433A9A}">
      <dsp:nvSpPr>
        <dsp:cNvPr id="0" name=""/>
        <dsp:cNvSpPr/>
      </dsp:nvSpPr>
      <dsp:spPr>
        <a:xfrm>
          <a:off x="9557300" y="1998154"/>
          <a:ext cx="0" cy="5876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FA1F98E-7014-4882-A2D3-22D977DB5FA5}">
      <dsp:nvSpPr>
        <dsp:cNvPr id="0" name=""/>
        <dsp:cNvSpPr/>
      </dsp:nvSpPr>
      <dsp:spPr>
        <a:xfrm>
          <a:off x="9498531" y="1880615"/>
          <a:ext cx="117538" cy="117538"/>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8/9/2024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781050"/>
            <a:ext cx="5759450" cy="3240088"/>
          </a:xfrm>
        </p:spPr>
      </p:sp>
      <p:sp>
        <p:nvSpPr>
          <p:cNvPr id="3" name="Notes Placeholder 2"/>
          <p:cNvSpPr>
            <a:spLocks noGrp="1"/>
          </p:cNvSpPr>
          <p:nvPr>
            <p:ph type="body" idx="1"/>
          </p:nvPr>
        </p:nvSpPr>
        <p:spPr/>
        <p:txBody>
          <a:bodyPr/>
          <a:lstStyle/>
          <a:p>
            <a:pPr lvl="1"/>
            <a:endParaRPr lang="en-US" sz="1200" dirty="0">
              <a:latin typeface="+mn-lt"/>
              <a:cs typeface="Calibri"/>
            </a:endParaRPr>
          </a:p>
        </p:txBody>
      </p:sp>
      <p:sp>
        <p:nvSpPr>
          <p:cNvPr id="6" name="Header Placeholder 5">
            <a:extLst>
              <a:ext uri="{FF2B5EF4-FFF2-40B4-BE49-F238E27FC236}">
                <a16:creationId xmlns:a16="http://schemas.microsoft.com/office/drawing/2014/main" id="{FC3DCC58-9ADA-90C0-15D2-6C5A157E5D74}"/>
              </a:ext>
            </a:extLst>
          </p:cNvPr>
          <p:cNvSpPr>
            <a:spLocks noGrp="1"/>
          </p:cNvSpPr>
          <p:nvPr>
            <p:ph type="hdr" sz="quarter"/>
          </p:nvPr>
        </p:nvSpPr>
        <p:spPr/>
        <p:txBody>
          <a:bodyPr/>
          <a:lstStyle/>
          <a:p>
            <a:r>
              <a:rPr lang="en-US"/>
              <a:t>Committee on University &amp; Faculty Personnel Agenda Item 9 | March 27, 2024</a:t>
            </a:r>
          </a:p>
        </p:txBody>
      </p:sp>
    </p:spTree>
    <p:extLst>
      <p:ext uri="{BB962C8B-B14F-4D97-AF65-F5344CB8AC3E}">
        <p14:creationId xmlns:p14="http://schemas.microsoft.com/office/powerpoint/2010/main" val="255535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8/9/2024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DA58D-CE36-42FB-A681-D4975774D88C}"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5E26B-855B-4DB6-BFA6-A35E4D51FCF3}"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395D-8C42-4F5B-969D-78C601BE270D}"/>
              </a:ext>
            </a:extLst>
          </p:cNvPr>
          <p:cNvSpPr>
            <a:spLocks noGrp="1"/>
          </p:cNvSpPr>
          <p:nvPr>
            <p:ph type="title" hasCustomPrompt="1"/>
          </p:nvPr>
        </p:nvSpPr>
        <p:spPr>
          <a:xfrm>
            <a:off x="902368" y="705369"/>
            <a:ext cx="10516479" cy="746838"/>
          </a:xfrm>
        </p:spPr>
        <p:txBody>
          <a:bodyPr anchor="ctr"/>
          <a:lstStyle>
            <a:lvl1pPr>
              <a:defRPr b="1">
                <a:solidFill>
                  <a:srgbClr val="000000"/>
                </a:solidFill>
                <a:latin typeface="Roboto Condensed" panose="02000000000000000000" pitchFamily="2" charset="0"/>
                <a:ea typeface="Roboto Condensed"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0840CC6E-4BF2-4B99-8382-BD3209A3E448}"/>
              </a:ext>
            </a:extLst>
          </p:cNvPr>
          <p:cNvSpPr>
            <a:spLocks noGrp="1"/>
          </p:cNvSpPr>
          <p:nvPr>
            <p:ph idx="1"/>
          </p:nvPr>
        </p:nvSpPr>
        <p:spPr>
          <a:xfrm>
            <a:off x="902368" y="1622612"/>
            <a:ext cx="10516480" cy="439317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16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DD5F4-8AF8-46B9-B655-FECF27EF63FD}"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9DC33F-8D7B-46CC-9F59-1A17976147CE}"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2513A-523B-4CD2-9C8B-D457F28F4ABD}" type="datetime1">
              <a:rPr lang="en-US" smtClean="0"/>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548E7-81A7-49BE-B31E-01672C55CDBE}" type="datetime1">
              <a:rPr lang="en-US" smtClean="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8/9/2024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2"/>
          <a:srcRect l="28740" r="9545"/>
          <a:stretch/>
        </p:blipFill>
        <p:spPr>
          <a:xfrm>
            <a:off x="452761" y="10"/>
            <a:ext cx="4103197" cy="6857990"/>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4924926" y="1785647"/>
            <a:ext cx="6609348" cy="4041648"/>
          </a:xfrm>
        </p:spPr>
        <p:txBody>
          <a:bodyPr>
            <a:noAutofit/>
          </a:bodyPr>
          <a:lstStyle/>
          <a:p>
            <a:pPr algn="ctr"/>
            <a:r>
              <a:rPr lang="en-US" sz="6600" dirty="0" smtClean="0"/>
              <a:t>State </a:t>
            </a:r>
            <a:r>
              <a:rPr lang="en-US" sz="6600" dirty="0"/>
              <a:t>Audit on </a:t>
            </a:r>
            <a:r>
              <a:rPr lang="en-US" sz="6600" dirty="0" smtClean="0"/>
              <a:t>CSU Sexual </a:t>
            </a:r>
            <a:r>
              <a:rPr lang="en-US" sz="6600" dirty="0"/>
              <a:t>Harassment Cases – One Year </a:t>
            </a:r>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5093393" y="6012180"/>
            <a:ext cx="6280460" cy="549041"/>
          </a:xfrm>
        </p:spPr>
        <p:txBody>
          <a:bodyPr>
            <a:normAutofit/>
          </a:bodyPr>
          <a:lstStyle/>
          <a:p>
            <a:r>
              <a:rPr lang="en-US" dirty="0" smtClean="0">
                <a:solidFill>
                  <a:schemeClr val="tx1">
                    <a:lumMod val="85000"/>
                  </a:schemeClr>
                </a:solidFill>
              </a:rPr>
              <a:t>Assembly Higher Education Committee</a:t>
            </a:r>
            <a:endParaRPr lang="en-US" dirty="0">
              <a:solidFill>
                <a:schemeClr val="tx1">
                  <a:lumMod val="85000"/>
                </a:schemeClr>
              </a:solidFill>
            </a:endParaRPr>
          </a:p>
        </p:txBody>
      </p:sp>
    </p:spTree>
    <p:extLst>
      <p:ext uri="{BB962C8B-B14F-4D97-AF65-F5344CB8AC3E}">
        <p14:creationId xmlns:p14="http://schemas.microsoft.com/office/powerpoint/2010/main" val="322664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26" y="250091"/>
            <a:ext cx="9692640" cy="565907"/>
          </a:xfrm>
        </p:spPr>
        <p:txBody>
          <a:bodyPr>
            <a:normAutofit/>
          </a:bodyPr>
          <a:lstStyle/>
          <a:p>
            <a:pPr algn="ctr"/>
            <a:r>
              <a:rPr lang="en-US" sz="3200" dirty="0" smtClean="0"/>
              <a:t>Overlap with “A Call to Action” Bill package</a:t>
            </a:r>
            <a:endParaRPr lang="en-US" sz="3200" dirty="0"/>
          </a:p>
        </p:txBody>
      </p:sp>
      <p:sp>
        <p:nvSpPr>
          <p:cNvPr id="3" name="Content Placeholder 2"/>
          <p:cNvSpPr>
            <a:spLocks noGrp="1"/>
          </p:cNvSpPr>
          <p:nvPr>
            <p:ph idx="1"/>
          </p:nvPr>
        </p:nvSpPr>
        <p:spPr>
          <a:xfrm>
            <a:off x="195384" y="1031631"/>
            <a:ext cx="10949354" cy="4861169"/>
          </a:xfrm>
        </p:spPr>
        <p:txBody>
          <a:bodyPr>
            <a:noAutofit/>
          </a:bodyPr>
          <a:lstStyle/>
          <a:p>
            <a:r>
              <a:rPr lang="en-US" sz="2400" dirty="0" smtClean="0"/>
              <a:t>AB 2047 (M. Fong) – creates the infrastructure for a systemwide Civil Rights Office and campus-based Title IX offices. </a:t>
            </a:r>
          </a:p>
          <a:p>
            <a:r>
              <a:rPr lang="en-US" sz="2400" dirty="0" smtClean="0"/>
              <a:t>AB 1905 (Addis) – addresses many of the concerns raised regarding retreat rights and letters of recommendation.</a:t>
            </a:r>
          </a:p>
          <a:p>
            <a:r>
              <a:rPr lang="en-US" sz="2400" dirty="0" smtClean="0"/>
              <a:t>AB 2407 (Hart) – requires the state auditor to audit the CSU and UC every three years to ensure fidelity with state and federal laws pertaining to sexual harassment. </a:t>
            </a:r>
          </a:p>
          <a:p>
            <a:r>
              <a:rPr lang="en-US" sz="2400" dirty="0" smtClean="0"/>
              <a:t>AB 1790 (Connolly) </a:t>
            </a:r>
            <a:r>
              <a:rPr lang="en-US" sz="2400" smtClean="0"/>
              <a:t>– requires </a:t>
            </a:r>
            <a:r>
              <a:rPr lang="en-US" sz="2400" dirty="0" smtClean="0"/>
              <a:t>the CSU to implement all the recommendations from the 2023 audit by July 1, 2025 and on December 1, 2026 on the CSU’s progress on the implementation. </a:t>
            </a:r>
          </a:p>
          <a:p>
            <a:r>
              <a:rPr lang="en-US" sz="2400" dirty="0" smtClean="0"/>
              <a:t>AB 2987 (Ortega) – requires notifications every 30 days and disciplinary notification within five business days. </a:t>
            </a:r>
            <a:endParaRPr lang="en-US" sz="2400" dirty="0"/>
          </a:p>
        </p:txBody>
      </p:sp>
    </p:spTree>
    <p:extLst>
      <p:ext uri="{BB962C8B-B14F-4D97-AF65-F5344CB8AC3E}">
        <p14:creationId xmlns:p14="http://schemas.microsoft.com/office/powerpoint/2010/main" val="44587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BABA-6BFF-4FE1-92EC-96E5906F5BC4}"/>
              </a:ext>
            </a:extLst>
          </p:cNvPr>
          <p:cNvSpPr>
            <a:spLocks noGrp="1"/>
          </p:cNvSpPr>
          <p:nvPr>
            <p:ph type="title"/>
          </p:nvPr>
        </p:nvSpPr>
        <p:spPr>
          <a:xfrm>
            <a:off x="699897" y="172880"/>
            <a:ext cx="9692640" cy="624522"/>
          </a:xfrm>
        </p:spPr>
        <p:txBody>
          <a:bodyPr>
            <a:normAutofit fontScale="90000"/>
          </a:bodyPr>
          <a:lstStyle/>
          <a:p>
            <a:pPr algn="ctr"/>
            <a:r>
              <a:rPr lang="en-US" dirty="0" smtClean="0"/>
              <a:t>State Audit Timeline</a:t>
            </a:r>
            <a:endParaRPr lang="en-US" dirty="0"/>
          </a:p>
        </p:txBody>
      </p:sp>
      <p:graphicFrame>
        <p:nvGraphicFramePr>
          <p:cNvPr id="18" name="Content Placeholder 2" descr="SmartArt timeline placeholder">
            <a:extLst>
              <a:ext uri="{FF2B5EF4-FFF2-40B4-BE49-F238E27FC236}">
                <a16:creationId xmlns:a16="http://schemas.microsoft.com/office/drawing/2014/main" id="{41635FE1-4BC0-4C3E-B8B9-458DE49C09DE}"/>
              </a:ext>
            </a:extLst>
          </p:cNvPr>
          <p:cNvGraphicFramePr>
            <a:graphicFrameLocks noGrp="1"/>
          </p:cNvGraphicFramePr>
          <p:nvPr>
            <p:ph idx="1"/>
            <p:extLst>
              <p:ext uri="{D42A27DB-BD31-4B8C-83A1-F6EECF244321}">
                <p14:modId xmlns:p14="http://schemas.microsoft.com/office/powerpoint/2010/main" val="4101849208"/>
              </p:ext>
            </p:extLst>
          </p:nvPr>
        </p:nvGraphicFramePr>
        <p:xfrm>
          <a:off x="371475" y="981075"/>
          <a:ext cx="10620375"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937856" y="5124450"/>
            <a:ext cx="1425742" cy="1277273"/>
          </a:xfrm>
          <a:prstGeom prst="rect">
            <a:avLst/>
          </a:prstGeom>
          <a:noFill/>
        </p:spPr>
        <p:txBody>
          <a:bodyPr wrap="square" rtlCol="0">
            <a:spAutoFit/>
          </a:bodyPr>
          <a:lstStyle/>
          <a:p>
            <a:pPr algn="ctr"/>
            <a:r>
              <a:rPr lang="en-US" sz="1100" dirty="0" smtClean="0"/>
              <a:t>In April 2022 the Legislature requested an audit of the CSU’s handlings of sexual harassment complaints. </a:t>
            </a:r>
            <a:endParaRPr lang="en-US" sz="1100" dirty="0"/>
          </a:p>
        </p:txBody>
      </p:sp>
      <p:cxnSp>
        <p:nvCxnSpPr>
          <p:cNvPr id="6" name="Straight Arrow Connector 5"/>
          <p:cNvCxnSpPr>
            <a:stCxn id="3" idx="0"/>
          </p:cNvCxnSpPr>
          <p:nvPr/>
        </p:nvCxnSpPr>
        <p:spPr>
          <a:xfrm flipV="1">
            <a:off x="5650727" y="4829175"/>
            <a:ext cx="0" cy="29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09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Takeaways from the State Audit 2023</a:t>
            </a:r>
            <a:endParaRPr lang="en-US" dirty="0"/>
          </a:p>
        </p:txBody>
      </p:sp>
      <p:sp>
        <p:nvSpPr>
          <p:cNvPr id="3" name="Content Placeholder 2"/>
          <p:cNvSpPr>
            <a:spLocks noGrp="1"/>
          </p:cNvSpPr>
          <p:nvPr>
            <p:ph idx="1"/>
          </p:nvPr>
        </p:nvSpPr>
        <p:spPr>
          <a:xfrm>
            <a:off x="266699" y="1691322"/>
            <a:ext cx="10944225" cy="4976178"/>
          </a:xfrm>
        </p:spPr>
        <p:txBody>
          <a:bodyPr>
            <a:normAutofit/>
          </a:bodyPr>
          <a:lstStyle/>
          <a:p>
            <a:r>
              <a:rPr lang="en-US" dirty="0" smtClean="0"/>
              <a:t>The State Auditor reviewed 40 cases from 2016-2022 at San Jose State University, Sonoma State University, Fresno State University, and the CSU Chancellor’s Office. </a:t>
            </a:r>
          </a:p>
          <a:p>
            <a:pPr lvl="1"/>
            <a:r>
              <a:rPr lang="en-US" dirty="0" smtClean="0"/>
              <a:t>21 of the 40 cases resulted in an investigation and a finding.</a:t>
            </a:r>
          </a:p>
          <a:p>
            <a:pPr lvl="1"/>
            <a:r>
              <a:rPr lang="en-US" dirty="0" smtClean="0"/>
              <a:t>15 of the 40 cases were closed at intake.</a:t>
            </a:r>
          </a:p>
          <a:p>
            <a:pPr lvl="1"/>
            <a:r>
              <a:rPr lang="en-US" dirty="0" smtClean="0"/>
              <a:t>4 cases were resolved with an informal resolutions (no finding and no investigation). </a:t>
            </a:r>
          </a:p>
          <a:p>
            <a:r>
              <a:rPr lang="en-US" dirty="0" smtClean="0"/>
              <a:t>Concerns were raised about how complaints were handled by campuses. </a:t>
            </a:r>
          </a:p>
          <a:p>
            <a:pPr lvl="1"/>
            <a:r>
              <a:rPr lang="en-US" dirty="0" smtClean="0"/>
              <a:t>Of the 15 cases that were closed at intake, 11 were considered closed prematurely by the State Auditor and concerns were raised that had the cases been investigated a finding would have occurred. </a:t>
            </a:r>
          </a:p>
          <a:p>
            <a:pPr lvl="1"/>
            <a:r>
              <a:rPr lang="en-US" dirty="0" smtClean="0"/>
              <a:t>Of the 21 cases that were investigated, 7 had outcomes that were premature and resulted in no finding of sexual harassment. </a:t>
            </a:r>
          </a:p>
          <a:p>
            <a:pPr lvl="1"/>
            <a:r>
              <a:rPr lang="en-US" dirty="0" smtClean="0"/>
              <a:t>2/3 of the 21 investigations went past the deadlines required for the closure of cases</a:t>
            </a:r>
          </a:p>
          <a:p>
            <a:pPr lvl="1"/>
            <a:r>
              <a:rPr lang="en-US" dirty="0" smtClean="0"/>
              <a:t>½ of all 40 cases were missing key documentation and rational for decisions that were made during the process of the complaint. </a:t>
            </a:r>
          </a:p>
          <a:p>
            <a:pPr lvl="1"/>
            <a:r>
              <a:rPr lang="en-US" dirty="0" smtClean="0"/>
              <a:t>Of the 21 cases with investigations and findings, 7 cases did not result in the disciplinary sanction being levied. </a:t>
            </a:r>
          </a:p>
          <a:p>
            <a:pPr lvl="1"/>
            <a:r>
              <a:rPr lang="en-US" dirty="0" smtClean="0"/>
              <a:t>Of the 21 cases with investigations and findings, 4 cases had disciplinary sanctions that were not levied in a timely manner and in one case it took five years after the finding before the disciplinary sanction was issued. </a:t>
            </a:r>
          </a:p>
        </p:txBody>
      </p:sp>
    </p:spTree>
    <p:extLst>
      <p:ext uri="{BB962C8B-B14F-4D97-AF65-F5344CB8AC3E}">
        <p14:creationId xmlns:p14="http://schemas.microsoft.com/office/powerpoint/2010/main" val="112747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Takeaways from the State Audit 2023 continued</a:t>
            </a:r>
            <a:endParaRPr lang="en-US" dirty="0"/>
          </a:p>
        </p:txBody>
      </p:sp>
      <p:sp>
        <p:nvSpPr>
          <p:cNvPr id="3" name="Content Placeholder 2"/>
          <p:cNvSpPr>
            <a:spLocks noGrp="1"/>
          </p:cNvSpPr>
          <p:nvPr>
            <p:ph idx="1"/>
          </p:nvPr>
        </p:nvSpPr>
        <p:spPr>
          <a:xfrm>
            <a:off x="266699" y="1691322"/>
            <a:ext cx="10944225" cy="4976178"/>
          </a:xfrm>
        </p:spPr>
        <p:txBody>
          <a:bodyPr>
            <a:normAutofit/>
          </a:bodyPr>
          <a:lstStyle/>
          <a:p>
            <a:r>
              <a:rPr lang="en-US" dirty="0" smtClean="0"/>
              <a:t>The CSU’s policy for handling sexual harassment complaints was aligned with State and Federal laws.</a:t>
            </a:r>
          </a:p>
          <a:p>
            <a:r>
              <a:rPr lang="en-US" dirty="0" smtClean="0"/>
              <a:t>The CSU Chancellor’s Office failed in its duty to provide proper guidance and oversight to ensure campuses were implementing the policies and procedures with fidelity. </a:t>
            </a:r>
          </a:p>
          <a:p>
            <a:r>
              <a:rPr lang="en-US" dirty="0" smtClean="0"/>
              <a:t>The CSU had polices for retreat rights and letters of recommendation that permitted accused faculty and staff to maintain employment or to receive a letter of recommendation even after a finding of sexual harassment. </a:t>
            </a:r>
          </a:p>
          <a:p>
            <a:r>
              <a:rPr lang="en-US" dirty="0" smtClean="0"/>
              <a:t>The CSU lacked a policy of professional conduct for faculty and staff which resulted in complaints being closed prematurely. </a:t>
            </a:r>
          </a:p>
          <a:p>
            <a:r>
              <a:rPr lang="en-US" dirty="0" smtClean="0"/>
              <a:t>The CSU Chancellor’s Office had no systemwide requirement or best practice for data collection on how to address reoccurrences of harassment, nor did the Chancellor’s Office conduct compliance reviews of the campuses. </a:t>
            </a:r>
          </a:p>
          <a:p>
            <a:r>
              <a:rPr lang="en-US" dirty="0" smtClean="0"/>
              <a:t>The last compliance review occurred in 2017, and the findings were never implemented. </a:t>
            </a:r>
          </a:p>
        </p:txBody>
      </p:sp>
    </p:spTree>
    <p:extLst>
      <p:ext uri="{BB962C8B-B14F-4D97-AF65-F5344CB8AC3E}">
        <p14:creationId xmlns:p14="http://schemas.microsoft.com/office/powerpoint/2010/main" val="415850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Hearing in August 2023</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2254" y="2296667"/>
            <a:ext cx="4479925" cy="2269191"/>
          </a:xfrm>
        </p:spPr>
      </p:pic>
      <p:sp>
        <p:nvSpPr>
          <p:cNvPr id="4" name="Content Placeholder 3"/>
          <p:cNvSpPr>
            <a:spLocks noGrp="1"/>
          </p:cNvSpPr>
          <p:nvPr>
            <p:ph sz="half" idx="2"/>
          </p:nvPr>
        </p:nvSpPr>
        <p:spPr>
          <a:xfrm>
            <a:off x="5117910" y="1828800"/>
            <a:ext cx="5991368" cy="4694830"/>
          </a:xfrm>
        </p:spPr>
        <p:txBody>
          <a:bodyPr>
            <a:normAutofit/>
          </a:bodyPr>
          <a:lstStyle/>
          <a:p>
            <a:r>
              <a:rPr lang="en-US" dirty="0"/>
              <a:t>The hearing was an opportunity for the CSU to take ownership of a pervasive culture of callous self-interest over their duty to students, faculty, and staff. </a:t>
            </a:r>
            <a:endParaRPr lang="en-US" dirty="0" smtClean="0"/>
          </a:p>
          <a:p>
            <a:r>
              <a:rPr lang="en-US" dirty="0" smtClean="0"/>
              <a:t>A chance </a:t>
            </a:r>
            <a:r>
              <a:rPr lang="en-US" dirty="0"/>
              <a:t>for the CSU to demonstrate that they would restore trust with a detailed plan of how the system would combat sexual harassment by implementing the recommendations with fidelity. </a:t>
            </a:r>
            <a:endParaRPr lang="en-US" dirty="0" smtClean="0"/>
          </a:p>
          <a:p>
            <a:r>
              <a:rPr lang="en-US" dirty="0" smtClean="0"/>
              <a:t>The opportunity </a:t>
            </a:r>
            <a:r>
              <a:rPr lang="en-US" dirty="0"/>
              <a:t>was not seized by the representatives of the CSU and instead, the hearing served as a finger-pointing session for leaders to place blame on previous CSU administrations and existing collective bargaining agreements.</a:t>
            </a:r>
          </a:p>
        </p:txBody>
      </p:sp>
    </p:spTree>
    <p:extLst>
      <p:ext uri="{BB962C8B-B14F-4D97-AF65-F5344CB8AC3E}">
        <p14:creationId xmlns:p14="http://schemas.microsoft.com/office/powerpoint/2010/main" val="126554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32" y="495300"/>
            <a:ext cx="9692640" cy="719772"/>
          </a:xfrm>
        </p:spPr>
        <p:txBody>
          <a:bodyPr/>
          <a:lstStyle/>
          <a:p>
            <a:pPr algn="ctr"/>
            <a:r>
              <a:rPr lang="en-US" dirty="0" smtClean="0"/>
              <a:t>Audit Recommendations</a:t>
            </a:r>
            <a:endParaRPr lang="en-US" dirty="0"/>
          </a:p>
        </p:txBody>
      </p:sp>
      <p:sp>
        <p:nvSpPr>
          <p:cNvPr id="3" name="Content Placeholder 2"/>
          <p:cNvSpPr>
            <a:spLocks noGrp="1"/>
          </p:cNvSpPr>
          <p:nvPr>
            <p:ph idx="1"/>
          </p:nvPr>
        </p:nvSpPr>
        <p:spPr>
          <a:xfrm>
            <a:off x="342900" y="1215072"/>
            <a:ext cx="10782300" cy="5300028"/>
          </a:xfrm>
        </p:spPr>
        <p:txBody>
          <a:bodyPr/>
          <a:lstStyle/>
          <a:p>
            <a:r>
              <a:rPr lang="en-US" dirty="0" smtClean="0"/>
              <a:t>The State Auditor made 16 Audit recommendations to the CSU.</a:t>
            </a:r>
          </a:p>
          <a:p>
            <a:r>
              <a:rPr lang="en-US" dirty="0" smtClean="0"/>
              <a:t>The CSU agreed to implement all of them. </a:t>
            </a:r>
          </a:p>
          <a:p>
            <a:pPr lvl="1"/>
            <a:r>
              <a:rPr lang="en-US" dirty="0" smtClean="0"/>
              <a:t>12 of the recommendations were due July 2024</a:t>
            </a:r>
          </a:p>
          <a:p>
            <a:pPr lvl="1"/>
            <a:r>
              <a:rPr lang="en-US" dirty="0" smtClean="0"/>
              <a:t>3 are due by January 2025</a:t>
            </a:r>
          </a:p>
          <a:p>
            <a:pPr lvl="1"/>
            <a:r>
              <a:rPr lang="en-US" dirty="0" smtClean="0"/>
              <a:t>1 is due by July 2026</a:t>
            </a:r>
          </a:p>
          <a:p>
            <a:r>
              <a:rPr lang="en-US" dirty="0" smtClean="0"/>
              <a:t>The CSU and the State Auditor agree that 10 of the 12 due in July 2024 were fully implemented</a:t>
            </a:r>
          </a:p>
          <a:p>
            <a:pPr lvl="1"/>
            <a:r>
              <a:rPr lang="en-US" dirty="0" smtClean="0"/>
              <a:t>The two recommendations viewed as partially implemented by the State Auditor because: </a:t>
            </a:r>
          </a:p>
          <a:p>
            <a:pPr lvl="2"/>
            <a:r>
              <a:rPr lang="en-US" dirty="0" smtClean="0"/>
              <a:t>Recommendation 13 – The Auditor wishes to see the analysis of the sexual harassment data and whether the findings are shared with the campuses to help address sexual harassment on campus.</a:t>
            </a:r>
          </a:p>
          <a:p>
            <a:pPr lvl="2"/>
            <a:r>
              <a:rPr lang="en-US" dirty="0" smtClean="0"/>
              <a:t>Recommendation 14 – The Auditor wishes to see an actual compliance review and the publication of the results which are impending. This an ongoing requirement as the reviews are to be conducted every three years. </a:t>
            </a:r>
          </a:p>
          <a:p>
            <a:pPr lvl="2"/>
            <a:endParaRPr lang="en-US" dirty="0"/>
          </a:p>
          <a:p>
            <a:pPr marL="0" indent="0" algn="ctr">
              <a:buNone/>
            </a:pPr>
            <a:r>
              <a:rPr lang="en-US" sz="2800" dirty="0" smtClean="0"/>
              <a:t>For additional information on the recommendations, please see Appendix A in your file.</a:t>
            </a:r>
          </a:p>
        </p:txBody>
      </p:sp>
    </p:spTree>
    <p:extLst>
      <p:ext uri="{BB962C8B-B14F-4D97-AF65-F5344CB8AC3E}">
        <p14:creationId xmlns:p14="http://schemas.microsoft.com/office/powerpoint/2010/main" val="223875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E359C43-3A64-9749-D1DB-38E2CCC836BE}"/>
              </a:ext>
            </a:extLst>
          </p:cNvPr>
          <p:cNvSpPr txBox="1">
            <a:spLocks/>
          </p:cNvSpPr>
          <p:nvPr/>
        </p:nvSpPr>
        <p:spPr>
          <a:xfrm>
            <a:off x="381000" y="6308990"/>
            <a:ext cx="1221053" cy="365125"/>
          </a:xfrm>
          <a:prstGeom prst="rect">
            <a:avLst/>
          </a:prstGeom>
        </p:spPr>
        <p:txBody>
          <a:bodyPr lIns="76200" tIns="38100" rIns="76200" bIns="38100" anchor="t"/>
          <a:lstStyle>
            <a:defPPr>
              <a:defRPr lang="en-US"/>
            </a:defPPr>
            <a:lvl1pPr algn="l" defTabSz="1096963" rtl="0" eaLnBrk="0" fontAlgn="base" hangingPunct="0">
              <a:spcBef>
                <a:spcPct val="0"/>
              </a:spcBef>
              <a:spcAft>
                <a:spcPct val="0"/>
              </a:spcAft>
              <a:defRPr sz="2100" kern="1200">
                <a:solidFill>
                  <a:schemeClr val="tx1"/>
                </a:solidFill>
                <a:latin typeface="Calibri" charset="0"/>
                <a:ea typeface="+mn-ea"/>
                <a:cs typeface="+mn-cs"/>
              </a:defRPr>
            </a:lvl1pPr>
            <a:lvl2pPr marL="547688" indent="-90488" algn="l" defTabSz="1096963" rtl="0" eaLnBrk="0" fontAlgn="base" hangingPunct="0">
              <a:spcBef>
                <a:spcPct val="0"/>
              </a:spcBef>
              <a:spcAft>
                <a:spcPct val="0"/>
              </a:spcAft>
              <a:defRPr sz="2100" kern="1200">
                <a:solidFill>
                  <a:schemeClr val="tx1"/>
                </a:solidFill>
                <a:latin typeface="Calibri" charset="0"/>
                <a:ea typeface="+mn-ea"/>
                <a:cs typeface="+mn-cs"/>
              </a:defRPr>
            </a:lvl2pPr>
            <a:lvl3pPr marL="1096963" indent="-182563" algn="l" defTabSz="1096963" rtl="0" eaLnBrk="0" fontAlgn="base" hangingPunct="0">
              <a:spcBef>
                <a:spcPct val="0"/>
              </a:spcBef>
              <a:spcAft>
                <a:spcPct val="0"/>
              </a:spcAft>
              <a:defRPr sz="2100" kern="1200">
                <a:solidFill>
                  <a:schemeClr val="tx1"/>
                </a:solidFill>
                <a:latin typeface="Calibri" charset="0"/>
                <a:ea typeface="+mn-ea"/>
                <a:cs typeface="+mn-cs"/>
              </a:defRPr>
            </a:lvl3pPr>
            <a:lvl4pPr marL="1644650" indent="-273050" algn="l" defTabSz="1096963" rtl="0" eaLnBrk="0" fontAlgn="base" hangingPunct="0">
              <a:spcBef>
                <a:spcPct val="0"/>
              </a:spcBef>
              <a:spcAft>
                <a:spcPct val="0"/>
              </a:spcAft>
              <a:defRPr sz="2100" kern="1200">
                <a:solidFill>
                  <a:schemeClr val="tx1"/>
                </a:solidFill>
                <a:latin typeface="Calibri" charset="0"/>
                <a:ea typeface="+mn-ea"/>
                <a:cs typeface="+mn-cs"/>
              </a:defRPr>
            </a:lvl4pPr>
            <a:lvl5pPr marL="2193925" indent="-365125" algn="l" defTabSz="1096963"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a:lstStyle>
          <a:p>
            <a:fld id="{6C9686C1-DB47-8441-80A6-071E2EAEA2B5}" type="slidenum">
              <a:rPr lang="en-US" altLang="en-US" sz="1333" dirty="0">
                <a:latin typeface="Roboto"/>
                <a:ea typeface="Roboto"/>
                <a:cs typeface="Roboto"/>
              </a:rPr>
              <a:pPr/>
              <a:t>7</a:t>
            </a:fld>
            <a:endParaRPr lang="en-US" altLang="en-US" sz="1333">
              <a:latin typeface="Roboto"/>
              <a:ea typeface="Roboto"/>
              <a:cs typeface="Roboto"/>
            </a:endParaRPr>
          </a:p>
        </p:txBody>
      </p:sp>
      <p:pic>
        <p:nvPicPr>
          <p:cNvPr id="7" name="Content Placeholder 6" descr="A diagram of a university">
            <a:extLst>
              <a:ext uri="{FF2B5EF4-FFF2-40B4-BE49-F238E27FC236}">
                <a16:creationId xmlns:a16="http://schemas.microsoft.com/office/drawing/2014/main" id="{560B6D56-35A5-FBF1-2B08-A36C60329B8B}"/>
              </a:ext>
            </a:extLst>
          </p:cNvPr>
          <p:cNvPicPr>
            <a:picLocks noGrp="1" noChangeAspect="1"/>
          </p:cNvPicPr>
          <p:nvPr>
            <p:ph idx="1"/>
          </p:nvPr>
        </p:nvPicPr>
        <p:blipFill>
          <a:blip r:embed="rId2"/>
          <a:stretch>
            <a:fillRect/>
          </a:stretch>
        </p:blipFill>
        <p:spPr>
          <a:xfrm>
            <a:off x="500133" y="337112"/>
            <a:ext cx="9868267" cy="5971878"/>
          </a:xfrm>
        </p:spPr>
      </p:pic>
    </p:spTree>
    <p:extLst>
      <p:ext uri="{BB962C8B-B14F-4D97-AF65-F5344CB8AC3E}">
        <p14:creationId xmlns:p14="http://schemas.microsoft.com/office/powerpoint/2010/main" val="39886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veral rectangular colored boxes with black text&#10;&#10;Description automatically generated with medium confidence">
            <a:extLst>
              <a:ext uri="{FF2B5EF4-FFF2-40B4-BE49-F238E27FC236}">
                <a16:creationId xmlns:a16="http://schemas.microsoft.com/office/drawing/2014/main" id="{954028A4-EBD6-8E3D-5F2A-1F3F1873AD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176" b="31868"/>
          <a:stretch/>
        </p:blipFill>
        <p:spPr>
          <a:xfrm>
            <a:off x="1156339" y="1254125"/>
            <a:ext cx="9718900" cy="4351073"/>
          </a:xfrm>
          <a:prstGeom prst="rect">
            <a:avLst/>
          </a:prstGeom>
          <a:noFill/>
        </p:spPr>
      </p:pic>
      <p:sp>
        <p:nvSpPr>
          <p:cNvPr id="9" name="Slide Number Placeholder 3">
            <a:extLst>
              <a:ext uri="{FF2B5EF4-FFF2-40B4-BE49-F238E27FC236}">
                <a16:creationId xmlns:a16="http://schemas.microsoft.com/office/drawing/2014/main" id="{AF94C0D9-09CC-0940-6A6C-540C629375B9}"/>
              </a:ext>
            </a:extLst>
          </p:cNvPr>
          <p:cNvSpPr txBox="1">
            <a:spLocks/>
          </p:cNvSpPr>
          <p:nvPr/>
        </p:nvSpPr>
        <p:spPr>
          <a:xfrm>
            <a:off x="381000" y="6308990"/>
            <a:ext cx="1221053" cy="365125"/>
          </a:xfrm>
          <a:prstGeom prst="rect">
            <a:avLst/>
          </a:prstGeom>
        </p:spPr>
        <p:txBody>
          <a:bodyPr lIns="76200" tIns="38100" rIns="76200" bIns="38100" anchor="t"/>
          <a:lstStyle>
            <a:defPPr>
              <a:defRPr lang="en-US"/>
            </a:defPPr>
            <a:lvl1pPr algn="l" defTabSz="1096963" rtl="0" eaLnBrk="0" fontAlgn="base" hangingPunct="0">
              <a:spcBef>
                <a:spcPct val="0"/>
              </a:spcBef>
              <a:spcAft>
                <a:spcPct val="0"/>
              </a:spcAft>
              <a:defRPr sz="2100" kern="1200">
                <a:solidFill>
                  <a:schemeClr val="tx1"/>
                </a:solidFill>
                <a:latin typeface="Calibri" charset="0"/>
                <a:ea typeface="+mn-ea"/>
                <a:cs typeface="+mn-cs"/>
              </a:defRPr>
            </a:lvl1pPr>
            <a:lvl2pPr marL="547688" indent="-90488" algn="l" defTabSz="1096963" rtl="0" eaLnBrk="0" fontAlgn="base" hangingPunct="0">
              <a:spcBef>
                <a:spcPct val="0"/>
              </a:spcBef>
              <a:spcAft>
                <a:spcPct val="0"/>
              </a:spcAft>
              <a:defRPr sz="2100" kern="1200">
                <a:solidFill>
                  <a:schemeClr val="tx1"/>
                </a:solidFill>
                <a:latin typeface="Calibri" charset="0"/>
                <a:ea typeface="+mn-ea"/>
                <a:cs typeface="+mn-cs"/>
              </a:defRPr>
            </a:lvl2pPr>
            <a:lvl3pPr marL="1096963" indent="-182563" algn="l" defTabSz="1096963" rtl="0" eaLnBrk="0" fontAlgn="base" hangingPunct="0">
              <a:spcBef>
                <a:spcPct val="0"/>
              </a:spcBef>
              <a:spcAft>
                <a:spcPct val="0"/>
              </a:spcAft>
              <a:defRPr sz="2100" kern="1200">
                <a:solidFill>
                  <a:schemeClr val="tx1"/>
                </a:solidFill>
                <a:latin typeface="Calibri" charset="0"/>
                <a:ea typeface="+mn-ea"/>
                <a:cs typeface="+mn-cs"/>
              </a:defRPr>
            </a:lvl3pPr>
            <a:lvl4pPr marL="1644650" indent="-273050" algn="l" defTabSz="1096963" rtl="0" eaLnBrk="0" fontAlgn="base" hangingPunct="0">
              <a:spcBef>
                <a:spcPct val="0"/>
              </a:spcBef>
              <a:spcAft>
                <a:spcPct val="0"/>
              </a:spcAft>
              <a:defRPr sz="2100" kern="1200">
                <a:solidFill>
                  <a:schemeClr val="tx1"/>
                </a:solidFill>
                <a:latin typeface="Calibri" charset="0"/>
                <a:ea typeface="+mn-ea"/>
                <a:cs typeface="+mn-cs"/>
              </a:defRPr>
            </a:lvl4pPr>
            <a:lvl5pPr marL="2193925" indent="-365125" algn="l" defTabSz="1096963"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a:lstStyle>
          <a:p>
            <a:fld id="{6C9686C1-DB47-8441-80A6-071E2EAEA2B5}" type="slidenum">
              <a:rPr lang="en-US" altLang="en-US" sz="1333" dirty="0">
                <a:latin typeface="Roboto"/>
                <a:ea typeface="Roboto"/>
                <a:cs typeface="Roboto"/>
              </a:rPr>
              <a:pPr/>
              <a:t>8</a:t>
            </a:fld>
            <a:endParaRPr lang="en-US" altLang="en-US" sz="1333">
              <a:latin typeface="Roboto"/>
              <a:ea typeface="Roboto"/>
              <a:cs typeface="Roboto"/>
            </a:endParaRPr>
          </a:p>
        </p:txBody>
      </p:sp>
    </p:spTree>
    <p:extLst>
      <p:ext uri="{BB962C8B-B14F-4D97-AF65-F5344CB8AC3E}">
        <p14:creationId xmlns:p14="http://schemas.microsoft.com/office/powerpoint/2010/main" val="217638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92AC-A8C1-CE12-432E-8CDF645010BB}"/>
              </a:ext>
            </a:extLst>
          </p:cNvPr>
          <p:cNvSpPr>
            <a:spLocks noGrp="1"/>
          </p:cNvSpPr>
          <p:nvPr>
            <p:ph type="title"/>
          </p:nvPr>
        </p:nvSpPr>
        <p:spPr>
          <a:xfrm>
            <a:off x="837761" y="1124434"/>
            <a:ext cx="10516479" cy="746838"/>
          </a:xfrm>
        </p:spPr>
        <p:txBody>
          <a:bodyPr>
            <a:normAutofit fontScale="90000"/>
          </a:bodyPr>
          <a:lstStyle/>
          <a:p>
            <a:r>
              <a:rPr lang="en-US" sz="3333" dirty="0">
                <a:latin typeface="+mn-lt"/>
                <a:ea typeface="Calibri" panose="020F0502020204030204" pitchFamily="34" charset="0"/>
                <a:cs typeface="Calibri" panose="020F0502020204030204" pitchFamily="34" charset="0"/>
              </a:rPr>
              <a:t>Creating a Culture of Care, Accountability, &amp; Transparency</a:t>
            </a:r>
            <a:r>
              <a:rPr lang="en-US" sz="4083" dirty="0">
                <a:latin typeface="+mn-lt"/>
                <a:ea typeface="Calibri" panose="020F0502020204030204" pitchFamily="34" charset="0"/>
                <a:cs typeface="Calibri" panose="020F0502020204030204" pitchFamily="34" charset="0"/>
              </a:rPr>
              <a:t/>
            </a:r>
            <a:br>
              <a:rPr lang="en-US" sz="4083" dirty="0">
                <a:latin typeface="+mn-lt"/>
                <a:ea typeface="Calibri" panose="020F0502020204030204" pitchFamily="34" charset="0"/>
                <a:cs typeface="Calibri" panose="020F0502020204030204" pitchFamily="34" charset="0"/>
              </a:rPr>
            </a:br>
            <a:r>
              <a:rPr lang="en-US" sz="1500" dirty="0">
                <a:latin typeface="Aptos" panose="020B0004020202020204" pitchFamily="34" charset="0"/>
                <a:ea typeface="Calibri" panose="020F0502020204030204" pitchFamily="34" charset="0"/>
                <a:cs typeface="Calibri" panose="020F0502020204030204" pitchFamily="34" charset="0"/>
              </a:rPr>
              <a:t/>
            </a:r>
            <a:br>
              <a:rPr lang="en-US" sz="1500" dirty="0">
                <a:latin typeface="Aptos" panose="020B0004020202020204" pitchFamily="34" charset="0"/>
                <a:ea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F2F2696B-B719-02BD-C3DC-4C9BCF9BE0F9}"/>
              </a:ext>
            </a:extLst>
          </p:cNvPr>
          <p:cNvSpPr>
            <a:spLocks noGrp="1"/>
          </p:cNvSpPr>
          <p:nvPr>
            <p:ph idx="1"/>
          </p:nvPr>
        </p:nvSpPr>
        <p:spPr/>
        <p:txBody>
          <a:bodyPr>
            <a:normAutofit/>
          </a:bodyPr>
          <a:lstStyle/>
          <a:p>
            <a:pPr lvl="1">
              <a:buFont typeface="Wingdings" panose="05000000000000000000" pitchFamily="2" charset="2"/>
              <a:buChar char="§"/>
            </a:pPr>
            <a:r>
              <a:rPr lang="en-US" i="0" dirty="0">
                <a:latin typeface="+mn-lt"/>
              </a:rPr>
              <a:t>Created a Systemwide Office for Civil Rights at the Chancellor’s Office </a:t>
            </a:r>
          </a:p>
          <a:p>
            <a:pPr lvl="1">
              <a:buFont typeface="Wingdings" panose="05000000000000000000" pitchFamily="2" charset="2"/>
              <a:buChar char="§"/>
            </a:pPr>
            <a:r>
              <a:rPr lang="en-US" i="0" dirty="0">
                <a:latin typeface="+mn-lt"/>
              </a:rPr>
              <a:t>$15.9 million 2024-25 investment</a:t>
            </a:r>
          </a:p>
          <a:p>
            <a:pPr lvl="1">
              <a:buFont typeface="Wingdings" panose="05000000000000000000" pitchFamily="2" charset="2"/>
              <a:buChar char="§"/>
            </a:pPr>
            <a:r>
              <a:rPr lang="en-US" i="0" dirty="0">
                <a:latin typeface="+mn-lt"/>
              </a:rPr>
              <a:t>Implemented new Systemwide Nondiscrimination Policy</a:t>
            </a:r>
          </a:p>
          <a:p>
            <a:pPr lvl="1">
              <a:buFont typeface="Wingdings" panose="05000000000000000000" pitchFamily="2" charset="2"/>
              <a:buChar char="§"/>
            </a:pPr>
            <a:r>
              <a:rPr lang="en-US" i="0" dirty="0">
                <a:latin typeface="+mn-lt"/>
              </a:rPr>
              <a:t>Implemented new retreat rights policy</a:t>
            </a:r>
          </a:p>
          <a:p>
            <a:pPr lvl="1">
              <a:buFont typeface="Wingdings" panose="05000000000000000000" pitchFamily="2" charset="2"/>
              <a:buChar char="§"/>
            </a:pPr>
            <a:r>
              <a:rPr lang="en-US" i="0" dirty="0">
                <a:latin typeface="+mn-lt"/>
              </a:rPr>
              <a:t>Implemented new letters of recommendation policy</a:t>
            </a:r>
          </a:p>
          <a:p>
            <a:pPr lvl="1">
              <a:buFont typeface="Wingdings" panose="05000000000000000000" pitchFamily="2" charset="2"/>
              <a:buChar char="§"/>
            </a:pPr>
            <a:r>
              <a:rPr lang="en-US" i="0" dirty="0">
                <a:latin typeface="+mn-lt"/>
              </a:rPr>
              <a:t>Increased staffing at the system and university levels</a:t>
            </a:r>
          </a:p>
          <a:p>
            <a:pPr lvl="1">
              <a:buFont typeface="Wingdings" panose="05000000000000000000" pitchFamily="2" charset="2"/>
              <a:buChar char="§"/>
            </a:pPr>
            <a:r>
              <a:rPr lang="en-US" i="0" dirty="0">
                <a:latin typeface="+mn-lt"/>
              </a:rPr>
              <a:t>Established uniform standards </a:t>
            </a:r>
          </a:p>
          <a:p>
            <a:pPr lvl="1">
              <a:buFont typeface="Wingdings" panose="05000000000000000000" pitchFamily="2" charset="2"/>
              <a:buChar char="§"/>
            </a:pPr>
            <a:r>
              <a:rPr lang="en-US" i="0" dirty="0">
                <a:latin typeface="+mn-lt"/>
              </a:rPr>
              <a:t>Created training programs</a:t>
            </a:r>
          </a:p>
          <a:p>
            <a:pPr lvl="1">
              <a:buFont typeface="Wingdings" panose="05000000000000000000" pitchFamily="2" charset="2"/>
              <a:buChar char="§"/>
            </a:pPr>
            <a:r>
              <a:rPr lang="en-US" i="0" dirty="0">
                <a:latin typeface="+mn-lt"/>
              </a:rPr>
              <a:t>Developed more robust data collection and tracking systems</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954224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2.xml><?xml version="1.0" encoding="utf-8"?>
<ds:datastoreItem xmlns:ds="http://schemas.openxmlformats.org/officeDocument/2006/customXml" ds:itemID="{7BC17B96-44E1-4D27-8275-49488FA5EBD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View design</Template>
  <TotalTime>0</TotalTime>
  <Words>1053</Words>
  <Application>Microsoft Office PowerPoint</Application>
  <PresentationFormat>Widescreen</PresentationFormat>
  <Paragraphs>70</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Calibri</vt:lpstr>
      <vt:lpstr>Century Schoolbook</vt:lpstr>
      <vt:lpstr>Roboto</vt:lpstr>
      <vt:lpstr>Roboto Condensed</vt:lpstr>
      <vt:lpstr>Wingdings</vt:lpstr>
      <vt:lpstr>Wingdings 2</vt:lpstr>
      <vt:lpstr>View</vt:lpstr>
      <vt:lpstr>State Audit on CSU Sexual Harassment Cases – One Year </vt:lpstr>
      <vt:lpstr>State Audit Timeline</vt:lpstr>
      <vt:lpstr>Key Takeaways from the State Audit 2023</vt:lpstr>
      <vt:lpstr>Key Takeaways from the State Audit 2023 continued</vt:lpstr>
      <vt:lpstr>Joint Hearing in August 2023</vt:lpstr>
      <vt:lpstr>Audit Recommendations</vt:lpstr>
      <vt:lpstr>PowerPoint Presentation</vt:lpstr>
      <vt:lpstr>PowerPoint Presentation</vt:lpstr>
      <vt:lpstr>Creating a Culture of Care, Accountability, &amp; Transparency  </vt:lpstr>
      <vt:lpstr>Overlap with “A Call to Action” Bill package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2024-08-08T21:25:03Z</dcterms:created>
  <dcterms:modified xsi:type="dcterms:W3CDTF">2024-08-09T22:54:07Z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